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6" r:id="rId2"/>
    <p:sldId id="257" r:id="rId3"/>
    <p:sldId id="258" r:id="rId4"/>
    <p:sldId id="259" r:id="rId5"/>
    <p:sldId id="260" r:id="rId6"/>
    <p:sldId id="261" r:id="rId7"/>
    <p:sldId id="262" r:id="rId8"/>
    <p:sldId id="263" r:id="rId9"/>
    <p:sldId id="264" r:id="rId10"/>
    <p:sldId id="265" r:id="rId11"/>
    <p:sldId id="266" r:id="rId12"/>
    <p:sldId id="286" r:id="rId13"/>
    <p:sldId id="267" r:id="rId14"/>
    <p:sldId id="270" r:id="rId15"/>
    <p:sldId id="271" r:id="rId16"/>
    <p:sldId id="272" r:id="rId17"/>
    <p:sldId id="268" r:id="rId18"/>
    <p:sldId id="273" r:id="rId19"/>
    <p:sldId id="276" r:id="rId20"/>
    <p:sldId id="277" r:id="rId21"/>
    <p:sldId id="269" r:id="rId22"/>
    <p:sldId id="278" r:id="rId23"/>
    <p:sldId id="279" r:id="rId24"/>
    <p:sldId id="280" r:id="rId25"/>
    <p:sldId id="281" r:id="rId26"/>
    <p:sldId id="283" r:id="rId27"/>
    <p:sldId id="282" r:id="rId28"/>
    <p:sldId id="285"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57C3F-0FB2-4B2E-BA6A-FEEEFF1AF7E3}"/>
              </a:ext>
            </a:extLst>
          </p:cNvPr>
          <p:cNvSpPr>
            <a:spLocks noGrp="1"/>
          </p:cNvSpPr>
          <p:nvPr>
            <p:ph type="ctrTitle"/>
          </p:nvPr>
        </p:nvSpPr>
        <p:spPr>
          <a:xfrm>
            <a:off x="2057400" y="685801"/>
            <a:ext cx="8115300" cy="3046228"/>
          </a:xfrm>
        </p:spPr>
        <p:txBody>
          <a:bodyPr anchor="b">
            <a:normAutofit/>
          </a:bodyPr>
          <a:lstStyle>
            <a:lvl1pPr algn="ctr">
              <a:defRPr sz="3600" cap="all" spc="300" baseline="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08583AE9-1CC1-4572-A6E5-E97F80E47661}"/>
              </a:ext>
            </a:extLst>
          </p:cNvPr>
          <p:cNvSpPr>
            <a:spLocks noGrp="1"/>
          </p:cNvSpPr>
          <p:nvPr>
            <p:ph type="subTitle" idx="1"/>
          </p:nvPr>
        </p:nvSpPr>
        <p:spPr>
          <a:xfrm>
            <a:off x="2057400" y="4114800"/>
            <a:ext cx="8115300" cy="2057400"/>
          </a:xfrm>
        </p:spPr>
        <p:txBody>
          <a:bodyPr/>
          <a:lstStyle>
            <a:lvl1pPr marL="0" indent="0" algn="ctr">
              <a:buNone/>
              <a:defRPr sz="24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C04DE7C-68AB-403D-B9D8-7398C292C6DA}"/>
              </a:ext>
            </a:extLst>
          </p:cNvPr>
          <p:cNvSpPr>
            <a:spLocks noGrp="1"/>
          </p:cNvSpPr>
          <p:nvPr>
            <p:ph type="dt" sz="half" idx="10"/>
          </p:nvPr>
        </p:nvSpPr>
        <p:spPr/>
        <p:txBody>
          <a:bodyPr/>
          <a:lstStyle/>
          <a:p>
            <a:fld id="{23FEA57E-7C1A-457B-A4CD-5DCEB057B502}" type="datetime1">
              <a:rPr lang="en-US" smtClean="0"/>
              <a:t>10/25/2023</a:t>
            </a:fld>
            <a:endParaRPr lang="en-US" dirty="0"/>
          </a:p>
        </p:txBody>
      </p:sp>
      <p:sp>
        <p:nvSpPr>
          <p:cNvPr id="5" name="Footer Placeholder 4">
            <a:extLst>
              <a:ext uri="{FF2B5EF4-FFF2-40B4-BE49-F238E27FC236}">
                <a16:creationId xmlns:a16="http://schemas.microsoft.com/office/drawing/2014/main" id="{51003E50-6613-4D86-AA22-43B14E7279E9}"/>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03069AB5-A56D-471F-9236-EFA981E2EA03}"/>
              </a:ext>
            </a:extLst>
          </p:cNvPr>
          <p:cNvSpPr>
            <a:spLocks noGrp="1"/>
          </p:cNvSpPr>
          <p:nvPr>
            <p:ph type="sldNum" sz="quarter" idx="12"/>
          </p:nvPr>
        </p:nvSpPr>
        <p:spPr/>
        <p:txBody>
          <a:bodyPr/>
          <a:lstStyle/>
          <a:p>
            <a:fld id="{F8E28480-1C08-4458-AD97-0283E6FFD09D}" type="slidenum">
              <a:rPr lang="en-US" smtClean="0"/>
              <a:t>‹N›</a:t>
            </a:fld>
            <a:endParaRPr lang="en-US" dirty="0"/>
          </a:p>
        </p:txBody>
      </p:sp>
    </p:spTree>
    <p:extLst>
      <p:ext uri="{BB962C8B-B14F-4D97-AF65-F5344CB8AC3E}">
        <p14:creationId xmlns:p14="http://schemas.microsoft.com/office/powerpoint/2010/main" val="1101835428"/>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AA0686-7BAC-45C0-BA30-0D0CBCE5CE63}"/>
              </a:ext>
            </a:extLst>
          </p:cNvPr>
          <p:cNvSpPr>
            <a:spLocks noGrp="1"/>
          </p:cNvSpPr>
          <p:nvPr>
            <p:ph type="title"/>
          </p:nvPr>
        </p:nvSpPr>
        <p:spPr>
          <a:xfrm>
            <a:off x="1371600" y="685800"/>
            <a:ext cx="9486900" cy="13716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34202DE-82CD-407D-8C68-174B0CBB57F7}"/>
              </a:ext>
            </a:extLst>
          </p:cNvPr>
          <p:cNvSpPr>
            <a:spLocks noGrp="1"/>
          </p:cNvSpPr>
          <p:nvPr>
            <p:ph type="body" idx="1"/>
          </p:nvPr>
        </p:nvSpPr>
        <p:spPr>
          <a:xfrm>
            <a:off x="1371599" y="2254103"/>
            <a:ext cx="9486901" cy="391809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554AC9D-6E1B-46D3-959F-A068A1EDBDBA}"/>
              </a:ext>
            </a:extLst>
          </p:cNvPr>
          <p:cNvSpPr>
            <a:spLocks noGrp="1"/>
          </p:cNvSpPr>
          <p:nvPr>
            <p:ph type="dt" sz="half" idx="2"/>
          </p:nvPr>
        </p:nvSpPr>
        <p:spPr>
          <a:xfrm rot="5400000">
            <a:off x="9800022" y="3223751"/>
            <a:ext cx="4114801"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fld id="{D3FE42E8-8B57-452D-A122-4DCE9AC771EF}" type="datetime1">
              <a:rPr lang="en-US" smtClean="0"/>
              <a:t>10/25/2023</a:t>
            </a:fld>
            <a:endParaRPr lang="en-US"/>
          </a:p>
        </p:txBody>
      </p:sp>
      <p:sp>
        <p:nvSpPr>
          <p:cNvPr id="5" name="Footer Placeholder 4">
            <a:extLst>
              <a:ext uri="{FF2B5EF4-FFF2-40B4-BE49-F238E27FC236}">
                <a16:creationId xmlns:a16="http://schemas.microsoft.com/office/drawing/2014/main" id="{A5FC0015-9EFB-40F8-BC00-AC2483D60905}"/>
              </a:ext>
            </a:extLst>
          </p:cNvPr>
          <p:cNvSpPr>
            <a:spLocks noGrp="1"/>
          </p:cNvSpPr>
          <p:nvPr>
            <p:ph type="ftr" sz="quarter" idx="3"/>
          </p:nvPr>
        </p:nvSpPr>
        <p:spPr>
          <a:xfrm rot="5400000">
            <a:off x="-1708136" y="3223750"/>
            <a:ext cx="4114800"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r>
              <a:rPr lang="en-US" dirty="0"/>
              <a:t>Sample Footer Text</a:t>
            </a:r>
          </a:p>
        </p:txBody>
      </p:sp>
      <p:sp>
        <p:nvSpPr>
          <p:cNvPr id="6" name="Slide Number Placeholder 5">
            <a:extLst>
              <a:ext uri="{FF2B5EF4-FFF2-40B4-BE49-F238E27FC236}">
                <a16:creationId xmlns:a16="http://schemas.microsoft.com/office/drawing/2014/main" id="{E572C732-0E3E-49E0-A72E-D4C08CB4455A}"/>
              </a:ext>
            </a:extLst>
          </p:cNvPr>
          <p:cNvSpPr>
            <a:spLocks noGrp="1"/>
          </p:cNvSpPr>
          <p:nvPr>
            <p:ph type="sldNum" sz="quarter" idx="4"/>
          </p:nvPr>
        </p:nvSpPr>
        <p:spPr>
          <a:xfrm>
            <a:off x="11116340" y="6356350"/>
            <a:ext cx="871868" cy="365125"/>
          </a:xfrm>
          <a:prstGeom prst="rect">
            <a:avLst/>
          </a:prstGeom>
        </p:spPr>
        <p:txBody>
          <a:bodyPr vert="horz" lIns="91440" tIns="45720" rIns="91440" bIns="45720" rtlCol="0" anchor="ctr"/>
          <a:lstStyle>
            <a:lvl1pPr algn="r">
              <a:defRPr sz="900" spc="300">
                <a:solidFill>
                  <a:schemeClr val="tx2">
                    <a:lumMod val="75000"/>
                    <a:lumOff val="25000"/>
                  </a:schemeClr>
                </a:solidFill>
                <a:latin typeface="+mn-lt"/>
              </a:defRPr>
            </a:lvl1pPr>
          </a:lstStyle>
          <a:p>
            <a:fld id="{F8E28480-1C08-4458-AD97-0283E6FFD09D}" type="slidenum">
              <a:rPr lang="en-US" smtClean="0"/>
              <a:pPr/>
              <a:t>‹N›</a:t>
            </a:fld>
            <a:endParaRPr lang="en-US"/>
          </a:p>
        </p:txBody>
      </p:sp>
    </p:spTree>
    <p:extLst>
      <p:ext uri="{BB962C8B-B14F-4D97-AF65-F5344CB8AC3E}">
        <p14:creationId xmlns:p14="http://schemas.microsoft.com/office/powerpoint/2010/main" val="131428245"/>
      </p:ext>
    </p:extLst>
  </p:cSld>
  <p:clrMap bg1="lt1" tx1="dk1" bg2="lt2" tx2="dk2" accent1="accent1" accent2="accent2" accent3="accent3" accent4="accent4" accent5="accent5" accent6="accent6" hlink="hlink" folHlink="folHlink"/>
  <p:sldLayoutIdLst>
    <p:sldLayoutId id="2147483720" r:id="rId1"/>
  </p:sldLayoutIdLst>
  <p:hf sldNum="0" hdr="0" ftr="0" dt="0"/>
  <p:txStyles>
    <p:titleStyle>
      <a:lvl1pPr algn="l" defTabSz="914400" rtl="0" eaLnBrk="1" latinLnBrk="0" hangingPunct="1">
        <a:lnSpc>
          <a:spcPct val="90000"/>
        </a:lnSpc>
        <a:spcBef>
          <a:spcPct val="0"/>
        </a:spcBef>
        <a:buNone/>
        <a:defRPr sz="36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SzPct val="70000"/>
        <a:buFont typeface="Arial" panose="020B0604020202020204" pitchFamily="34" charset="0"/>
        <a:buChar char="•"/>
        <a:defRPr sz="2400" kern="1200">
          <a:solidFill>
            <a:schemeClr val="tx2"/>
          </a:solidFill>
          <a:latin typeface="+mj-lt"/>
          <a:ea typeface="+mn-ea"/>
          <a:cs typeface="+mn-cs"/>
        </a:defRPr>
      </a:lvl1pPr>
      <a:lvl2pPr marL="685800" indent="-228600" algn="l" defTabSz="914400" rtl="0" eaLnBrk="1" latinLnBrk="0" hangingPunct="1">
        <a:lnSpc>
          <a:spcPct val="100000"/>
        </a:lnSpc>
        <a:spcBef>
          <a:spcPts val="500"/>
        </a:spcBef>
        <a:buSzPct val="70000"/>
        <a:buFont typeface="Arial" panose="020B0604020202020204" pitchFamily="34" charset="0"/>
        <a:buChar char="•"/>
        <a:defRPr sz="2000" kern="1200">
          <a:solidFill>
            <a:schemeClr val="tx2"/>
          </a:solidFill>
          <a:latin typeface="+mj-lt"/>
          <a:ea typeface="+mn-ea"/>
          <a:cs typeface="+mn-cs"/>
        </a:defRPr>
      </a:lvl2pPr>
      <a:lvl3pPr marL="1143000" indent="-228600" algn="l" defTabSz="914400" rtl="0" eaLnBrk="1" latinLnBrk="0" hangingPunct="1">
        <a:lnSpc>
          <a:spcPct val="100000"/>
        </a:lnSpc>
        <a:spcBef>
          <a:spcPts val="500"/>
        </a:spcBef>
        <a:buSzPct val="70000"/>
        <a:buFont typeface="Arial" panose="020B0604020202020204" pitchFamily="34" charset="0"/>
        <a:buChar char="•"/>
        <a:defRPr sz="1800" kern="1200">
          <a:solidFill>
            <a:schemeClr val="tx2"/>
          </a:solidFill>
          <a:latin typeface="+mj-lt"/>
          <a:ea typeface="+mn-ea"/>
          <a:cs typeface="+mn-cs"/>
        </a:defRPr>
      </a:lvl3pPr>
      <a:lvl4pPr marL="16002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4pPr>
      <a:lvl5pPr marL="20574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8">
            <a:extLst>
              <a:ext uri="{FF2B5EF4-FFF2-40B4-BE49-F238E27FC236}">
                <a16:creationId xmlns:a16="http://schemas.microsoft.com/office/drawing/2014/main" id="{30103171-0BA0-4AF0-AF05-04AFA1A4AC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3" descr="Immagine che contiene web, Ragnatela, notte&#10;&#10;Descrizione generata automaticamente">
            <a:extLst>
              <a:ext uri="{FF2B5EF4-FFF2-40B4-BE49-F238E27FC236}">
                <a16:creationId xmlns:a16="http://schemas.microsoft.com/office/drawing/2014/main" id="{8B682A4D-B508-BEDA-5FB3-4CFB9DF0CF82}"/>
              </a:ext>
            </a:extLst>
          </p:cNvPr>
          <p:cNvPicPr>
            <a:picLocks noChangeAspect="1"/>
          </p:cNvPicPr>
          <p:nvPr/>
        </p:nvPicPr>
        <p:blipFill rotWithShape="1">
          <a:blip r:embed="rId2"/>
          <a:srcRect l="49585" r="7186"/>
          <a:stretch/>
        </p:blipFill>
        <p:spPr>
          <a:xfrm>
            <a:off x="20" y="10"/>
            <a:ext cx="4762480" cy="6857989"/>
          </a:xfrm>
          <a:prstGeom prst="rect">
            <a:avLst/>
          </a:prstGeom>
        </p:spPr>
      </p:pic>
      <p:sp>
        <p:nvSpPr>
          <p:cNvPr id="23" name="Rectangle 10">
            <a:extLst>
              <a:ext uri="{FF2B5EF4-FFF2-40B4-BE49-F238E27FC236}">
                <a16:creationId xmlns:a16="http://schemas.microsoft.com/office/drawing/2014/main" id="{E128B901-D4EA-4C4D-A150-23D2A6DEC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09459" y="1"/>
            <a:ext cx="7482541"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4" name="Rectangle 12">
            <a:extLst>
              <a:ext uri="{FF2B5EF4-FFF2-40B4-BE49-F238E27FC236}">
                <a16:creationId xmlns:a16="http://schemas.microsoft.com/office/drawing/2014/main" id="{A760B08A-B322-4C79-AB6D-7E4246352E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0200" y="685800"/>
            <a:ext cx="6099101" cy="5486400"/>
          </a:xfrm>
          <a:prstGeom prst="rect">
            <a:avLst/>
          </a:prstGeom>
          <a:ln w="127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A8B535D7-BF84-4D73-867A-8FC08DB0386B}"/>
              </a:ext>
            </a:extLst>
          </p:cNvPr>
          <p:cNvSpPr>
            <a:spLocks noGrp="1"/>
          </p:cNvSpPr>
          <p:nvPr>
            <p:ph type="ctrTitle"/>
          </p:nvPr>
        </p:nvSpPr>
        <p:spPr>
          <a:xfrm>
            <a:off x="5486399" y="1048625"/>
            <a:ext cx="6022901" cy="2683404"/>
          </a:xfrm>
        </p:spPr>
        <p:txBody>
          <a:bodyPr>
            <a:normAutofit fontScale="90000"/>
          </a:bodyPr>
          <a:lstStyle/>
          <a:p>
            <a:r>
              <a:rPr lang="it-IT" sz="5400" b="1" dirty="0"/>
              <a:t>Il processo per doping</a:t>
            </a:r>
            <a:br>
              <a:rPr lang="it-IT" sz="2500" dirty="0"/>
            </a:br>
            <a:r>
              <a:rPr lang="it-IT" sz="2800" dirty="0"/>
              <a:t>(Relazioni con l’ordinamento giuridico generale)</a:t>
            </a:r>
          </a:p>
        </p:txBody>
      </p:sp>
      <p:sp>
        <p:nvSpPr>
          <p:cNvPr id="3" name="Sottotitolo 2">
            <a:extLst>
              <a:ext uri="{FF2B5EF4-FFF2-40B4-BE49-F238E27FC236}">
                <a16:creationId xmlns:a16="http://schemas.microsoft.com/office/drawing/2014/main" id="{809E03DB-D6D0-4D83-A34B-4895AF648982}"/>
              </a:ext>
            </a:extLst>
          </p:cNvPr>
          <p:cNvSpPr>
            <a:spLocks noGrp="1"/>
          </p:cNvSpPr>
          <p:nvPr>
            <p:ph type="subTitle" idx="1"/>
          </p:nvPr>
        </p:nvSpPr>
        <p:spPr>
          <a:xfrm>
            <a:off x="5486399" y="4114800"/>
            <a:ext cx="5905851" cy="1371601"/>
          </a:xfrm>
        </p:spPr>
        <p:txBody>
          <a:bodyPr>
            <a:normAutofit/>
          </a:bodyPr>
          <a:lstStyle/>
          <a:p>
            <a:pPr>
              <a:lnSpc>
                <a:spcPct val="90000"/>
              </a:lnSpc>
            </a:pPr>
            <a:endParaRPr lang="it-IT" sz="2000" dirty="0"/>
          </a:p>
          <a:p>
            <a:pPr>
              <a:lnSpc>
                <a:spcPct val="90000"/>
              </a:lnSpc>
            </a:pPr>
            <a:r>
              <a:rPr lang="it-IT" b="1" dirty="0"/>
              <a:t>Relazione dell’Avv. Prof. Tommaso Marchese</a:t>
            </a:r>
          </a:p>
          <a:p>
            <a:pPr>
              <a:lnSpc>
                <a:spcPct val="90000"/>
              </a:lnSpc>
            </a:pPr>
            <a:r>
              <a:rPr lang="it-IT" dirty="0"/>
              <a:t>Giudice della Corte Federale d’Appello FIGC</a:t>
            </a:r>
          </a:p>
        </p:txBody>
      </p:sp>
    </p:spTree>
    <p:extLst>
      <p:ext uri="{BB962C8B-B14F-4D97-AF65-F5344CB8AC3E}">
        <p14:creationId xmlns:p14="http://schemas.microsoft.com/office/powerpoint/2010/main" val="188189729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ottotitolo 2">
            <a:extLst>
              <a:ext uri="{FF2B5EF4-FFF2-40B4-BE49-F238E27FC236}">
                <a16:creationId xmlns:a16="http://schemas.microsoft.com/office/drawing/2014/main" id="{C69A859E-5D68-4D81-B43E-CA14F95A5222}"/>
              </a:ext>
            </a:extLst>
          </p:cNvPr>
          <p:cNvSpPr>
            <a:spLocks noGrp="1"/>
          </p:cNvSpPr>
          <p:nvPr>
            <p:ph type="subTitle" idx="1"/>
          </p:nvPr>
        </p:nvSpPr>
        <p:spPr>
          <a:xfrm>
            <a:off x="1015999" y="822036"/>
            <a:ext cx="10298545" cy="5015346"/>
          </a:xfrm>
        </p:spPr>
        <p:txBody>
          <a:bodyPr anchor="t">
            <a:normAutofit/>
          </a:bodyPr>
          <a:lstStyle/>
          <a:p>
            <a:r>
              <a:rPr lang="it-IT" sz="3200" i="0" dirty="0"/>
              <a:t>La pluralità degli ordinamenti giuridici (da «</a:t>
            </a:r>
            <a:r>
              <a:rPr lang="it-IT" sz="3200" dirty="0"/>
              <a:t>L’ordinamento giuridico</a:t>
            </a:r>
            <a:r>
              <a:rPr lang="it-IT" sz="3200" i="0" dirty="0"/>
              <a:t>» di Santi Romano, 1918).</a:t>
            </a:r>
          </a:p>
          <a:p>
            <a:r>
              <a:rPr lang="it-IT" sz="3200" i="0" dirty="0"/>
              <a:t>La stessa condotta umana può essere disciplinata differentemente dai diversi ordinamenti giuridici cui appartiene il soggetto agente (in Italia, come in pochi altri Paesi, l’assunzione di sostanze dopanti con il fine di alterare le prestazioni agonistiche è reato).</a:t>
            </a:r>
          </a:p>
          <a:p>
            <a:r>
              <a:rPr lang="it-IT" sz="3200" i="0" dirty="0"/>
              <a:t>Resta però la necessità di accertare univocamente il nucleo essenziale della condotta: il «fatto» sussiste o non sussiste? </a:t>
            </a:r>
          </a:p>
        </p:txBody>
      </p:sp>
    </p:spTree>
    <p:extLst>
      <p:ext uri="{BB962C8B-B14F-4D97-AF65-F5344CB8AC3E}">
        <p14:creationId xmlns:p14="http://schemas.microsoft.com/office/powerpoint/2010/main" val="296129429"/>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ottotitolo 2">
            <a:extLst>
              <a:ext uri="{FF2B5EF4-FFF2-40B4-BE49-F238E27FC236}">
                <a16:creationId xmlns:a16="http://schemas.microsoft.com/office/drawing/2014/main" id="{96D9FB36-CC3C-43FC-AF32-E2594C859116}"/>
              </a:ext>
            </a:extLst>
          </p:cNvPr>
          <p:cNvSpPr>
            <a:spLocks noGrp="1"/>
          </p:cNvSpPr>
          <p:nvPr>
            <p:ph type="subTitle" idx="1"/>
          </p:nvPr>
        </p:nvSpPr>
        <p:spPr>
          <a:xfrm>
            <a:off x="1117600" y="1025236"/>
            <a:ext cx="9956800" cy="5015346"/>
          </a:xfrm>
        </p:spPr>
        <p:txBody>
          <a:bodyPr anchor="t">
            <a:normAutofit fontScale="77500" lnSpcReduction="20000"/>
          </a:bodyPr>
          <a:lstStyle/>
          <a:p>
            <a:r>
              <a:rPr lang="it-IT" sz="3600" i="0" dirty="0"/>
              <a:t>Regole di accertamento statali e relazioni con il processo sportivo:</a:t>
            </a:r>
          </a:p>
          <a:p>
            <a:pPr marL="457200" indent="-457200" algn="just">
              <a:buFont typeface="Wingdings" panose="05000000000000000000" pitchFamily="2" charset="2"/>
              <a:buChar char="Ø"/>
            </a:pPr>
            <a:r>
              <a:rPr lang="it-IT" sz="2800" i="0" dirty="0"/>
              <a:t>D.M. 7.8.2002, «</a:t>
            </a:r>
            <a:r>
              <a:rPr lang="it-IT" sz="2800" dirty="0"/>
              <a:t>Norme procedurali per l’effettuazione dei controlli anti-doping e per la tutela della salute, ai sensi dell’art. 3, comma 1, della legge 14 dicembre 2000, n. 376</a:t>
            </a:r>
            <a:r>
              <a:rPr lang="it-IT" sz="2800" i="0" dirty="0"/>
              <a:t>»;</a:t>
            </a:r>
          </a:p>
          <a:p>
            <a:pPr marL="457200" indent="-457200" algn="just">
              <a:buFont typeface="Wingdings" panose="05000000000000000000" pitchFamily="2" charset="2"/>
              <a:buChar char="Ø"/>
            </a:pPr>
            <a:r>
              <a:rPr lang="it-IT" sz="2800" i="0" dirty="0"/>
              <a:t>D.M. 30.12.2004, «</a:t>
            </a:r>
            <a:r>
              <a:rPr lang="it-IT" sz="2800" dirty="0"/>
              <a:t>Norme procedurali per l’effettuazione dei controlli anti-doping e per la tutela della salute, ai sensi dell’art. 3, comma 1, della legge 14 dicembre 2000, n. 376</a:t>
            </a:r>
            <a:r>
              <a:rPr lang="it-IT" sz="2800" i="0" dirty="0"/>
              <a:t>»;</a:t>
            </a:r>
          </a:p>
          <a:p>
            <a:pPr marL="457200" indent="-457200" algn="just">
              <a:buFont typeface="Wingdings" panose="05000000000000000000" pitchFamily="2" charset="2"/>
              <a:buChar char="Ø"/>
            </a:pPr>
            <a:r>
              <a:rPr lang="it-IT" sz="2800" i="0" dirty="0"/>
              <a:t>D.M. 14.2.2012, «</a:t>
            </a:r>
            <a:r>
              <a:rPr lang="it-IT" sz="2800" dirty="0"/>
              <a:t>Norme procedurali per l’effettuazione dei controlli anti-doping </a:t>
            </a:r>
            <a:r>
              <a:rPr lang="it-IT" sz="2800" b="1" u="sng" dirty="0"/>
              <a:t>di competenza della Commissione per la vigilanza ed il controllo sul doping e per la salute nelle attività sportive</a:t>
            </a:r>
            <a:r>
              <a:rPr lang="it-IT" sz="2800" i="0" dirty="0"/>
              <a:t>»;</a:t>
            </a:r>
          </a:p>
          <a:p>
            <a:pPr algn="l"/>
            <a:r>
              <a:rPr lang="it-IT" sz="2800" i="0" dirty="0"/>
              <a:t>Art. 7 («</a:t>
            </a:r>
            <a:r>
              <a:rPr lang="it-IT" sz="2800" dirty="0"/>
              <a:t>Analisi di laboratorio</a:t>
            </a:r>
            <a:r>
              <a:rPr lang="it-IT" sz="2800" i="0" dirty="0"/>
              <a:t>»)</a:t>
            </a:r>
          </a:p>
          <a:p>
            <a:r>
              <a:rPr lang="it-IT" sz="2800" i="0" dirty="0"/>
              <a:t>Prevede un’informativa all’Autorità Giudiziaria dell’esito positivo delle analisi ed il nulla osta di questa per l’effettuazione dell’analisi di revisione.</a:t>
            </a:r>
          </a:p>
          <a:p>
            <a:r>
              <a:rPr lang="it-IT" sz="2800" i="0" dirty="0"/>
              <a:t>Questo sistema di regole dopo l’«</a:t>
            </a:r>
            <a:r>
              <a:rPr lang="it-IT" sz="2800" dirty="0"/>
              <a:t>Atto di intesa</a:t>
            </a:r>
            <a:r>
              <a:rPr lang="it-IT" sz="2800" i="0" dirty="0"/>
              <a:t>» del 4.9.2007, vale ora solo per gli atleti amatoriali e dilettanti. </a:t>
            </a:r>
          </a:p>
          <a:p>
            <a:pPr marL="457200" indent="-457200">
              <a:buFont typeface="Wingdings" panose="05000000000000000000" pitchFamily="2" charset="2"/>
              <a:buChar char="Ø"/>
            </a:pPr>
            <a:endParaRPr lang="it-IT" sz="2800" dirty="0"/>
          </a:p>
        </p:txBody>
      </p:sp>
    </p:spTree>
    <p:extLst>
      <p:ext uri="{BB962C8B-B14F-4D97-AF65-F5344CB8AC3E}">
        <p14:creationId xmlns:p14="http://schemas.microsoft.com/office/powerpoint/2010/main" val="1038715272"/>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8" name="Rectangle 17">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ottotitolo 8">
            <a:extLst>
              <a:ext uri="{FF2B5EF4-FFF2-40B4-BE49-F238E27FC236}">
                <a16:creationId xmlns:a16="http://schemas.microsoft.com/office/drawing/2014/main" id="{04088B81-77DD-43BF-879B-37F0CEBB50A5}"/>
              </a:ext>
            </a:extLst>
          </p:cNvPr>
          <p:cNvSpPr>
            <a:spLocks noGrp="1"/>
          </p:cNvSpPr>
          <p:nvPr>
            <p:ph type="subTitle" idx="1"/>
          </p:nvPr>
        </p:nvSpPr>
        <p:spPr>
          <a:xfrm>
            <a:off x="914400" y="766618"/>
            <a:ext cx="10363200" cy="5264727"/>
          </a:xfrm>
        </p:spPr>
        <p:txBody>
          <a:bodyPr anchor="t">
            <a:normAutofit fontScale="92500" lnSpcReduction="20000"/>
          </a:bodyPr>
          <a:lstStyle/>
          <a:p>
            <a:r>
              <a:rPr lang="it-IT" b="1" i="0" dirty="0"/>
              <a:t>Articolo 223 disp. att. c.p.p. </a:t>
            </a:r>
            <a:endParaRPr lang="it-IT" i="0" dirty="0"/>
          </a:p>
          <a:p>
            <a:r>
              <a:rPr lang="it-IT" b="1" i="0" dirty="0"/>
              <a:t>Analisi di campioni e garanzie per l'interessato. </a:t>
            </a:r>
            <a:endParaRPr lang="it-IT" i="0" dirty="0"/>
          </a:p>
          <a:p>
            <a:pPr algn="just"/>
            <a:r>
              <a:rPr lang="it-IT" i="0" dirty="0"/>
              <a:t>1. Qualora nel corso di attività ispettive o di vigilanza previste da leggi o decreti si debbano eseguire analisi di campioni per le quali non è prevista la revisione, a cura dell'organo procedente è dato, anche oralmente, avviso all'interessato del giorno, dell'ora e del luogo dove le analisi verranno effettuate. L'interessato o persona di sua fiducia appositamente designata possono presenziare alle analisi, eventualmente con l'assistenza di un consulente tecnico. A tali persone spettano i poteri previsti dall'articolo 230 del codice.</a:t>
            </a:r>
          </a:p>
          <a:p>
            <a:pPr algn="just"/>
            <a:r>
              <a:rPr lang="it-IT" i="0" dirty="0"/>
              <a:t>2. Se leggi o decreti prevedono la revisione delle analisi e questa sia richiesta dall'interessato, a cura dell'organo incaricato della revisione, almeno tre giorni prima, deve essere dato avviso del giorno, dell'ora e del luogo ove la medesima verrà effettuata all'interessato e al difensore eventualmente nominato. Alle operazioni di revisione l'interessato e il difensore hanno diritto di assistere personalmente, con l'assistenza eventuale di un consulente tecnico. A tali persone spettano i poteri previsti dall'articolo 230 del codice.</a:t>
            </a:r>
          </a:p>
          <a:p>
            <a:pPr algn="just"/>
            <a:r>
              <a:rPr lang="it-IT" i="0" dirty="0"/>
              <a:t>3. I verbali di analisi non ripetibili e i verbali di revisione di analisi sono raccolti nel fascicolo per il dibattimento, sempre che siano state osservate le disposizioni dei commi 1 e 2.</a:t>
            </a:r>
          </a:p>
          <a:p>
            <a:endParaRPr lang="it-IT" sz="2800" dirty="0"/>
          </a:p>
        </p:txBody>
      </p:sp>
    </p:spTree>
    <p:extLst>
      <p:ext uri="{BB962C8B-B14F-4D97-AF65-F5344CB8AC3E}">
        <p14:creationId xmlns:p14="http://schemas.microsoft.com/office/powerpoint/2010/main" val="459279056"/>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ottotitolo 2">
            <a:extLst>
              <a:ext uri="{FF2B5EF4-FFF2-40B4-BE49-F238E27FC236}">
                <a16:creationId xmlns:a16="http://schemas.microsoft.com/office/drawing/2014/main" id="{96D9FB36-CC3C-43FC-AF32-E2594C859116}"/>
              </a:ext>
            </a:extLst>
          </p:cNvPr>
          <p:cNvSpPr>
            <a:spLocks noGrp="1"/>
          </p:cNvSpPr>
          <p:nvPr>
            <p:ph type="subTitle" idx="1"/>
          </p:nvPr>
        </p:nvSpPr>
        <p:spPr>
          <a:xfrm>
            <a:off x="1117600" y="1025236"/>
            <a:ext cx="9956800" cy="5015346"/>
          </a:xfrm>
        </p:spPr>
        <p:txBody>
          <a:bodyPr anchor="t">
            <a:normAutofit fontScale="92500" lnSpcReduction="10000"/>
          </a:bodyPr>
          <a:lstStyle/>
          <a:p>
            <a:pPr algn="just"/>
            <a:r>
              <a:rPr lang="it-IT" sz="2800" i="0" dirty="0"/>
              <a:t>Regole di raccordo del processo sportivo con i procedimenti dell’ordinamento giuridico generale:</a:t>
            </a:r>
          </a:p>
          <a:p>
            <a:pPr marL="457200" indent="-457200" algn="just">
              <a:buFont typeface="Wingdings" panose="05000000000000000000" pitchFamily="2" charset="2"/>
              <a:buChar char="Ø"/>
            </a:pPr>
            <a:r>
              <a:rPr lang="it-IT" sz="2800" i="0" u="sng" dirty="0"/>
              <a:t>Norme Sportive Antidoping NADO Italia 2/2015</a:t>
            </a:r>
            <a:r>
              <a:rPr lang="it-IT" sz="2800" i="0" dirty="0"/>
              <a:t>: </a:t>
            </a:r>
          </a:p>
          <a:p>
            <a:pPr algn="just"/>
            <a:r>
              <a:rPr lang="it-IT" sz="2800" i="0" dirty="0"/>
              <a:t>«</a:t>
            </a:r>
            <a:r>
              <a:rPr lang="it-IT" sz="2800" dirty="0"/>
              <a:t>Laddove la violazione degli articoli 2.7 o 2.8 comporti contestualmente l’inosservanza di leggi e regolamenti di natura non sportivi, l’Organizzazione antidoping è tenuta a darne comunicazione alle competenti autorità amministrative, professionali o giudiziarie</a:t>
            </a:r>
            <a:r>
              <a:rPr lang="it-IT" sz="2800" i="0" dirty="0"/>
              <a:t>» (art. 4.3.2.2);</a:t>
            </a:r>
          </a:p>
          <a:p>
            <a:pPr marL="457200" indent="-457200" algn="just">
              <a:buFont typeface="Wingdings" panose="05000000000000000000" pitchFamily="2" charset="2"/>
              <a:buChar char="Ø"/>
            </a:pPr>
            <a:r>
              <a:rPr lang="it-IT" sz="2800" i="0" u="sng" dirty="0"/>
              <a:t>Procedura di Gestione dei Risultati NADO Italia 2023</a:t>
            </a:r>
            <a:r>
              <a:rPr lang="it-IT" sz="2800" i="0" dirty="0"/>
              <a:t>:</a:t>
            </a:r>
          </a:p>
          <a:p>
            <a:pPr algn="just"/>
            <a:r>
              <a:rPr lang="it-IT" sz="2800" i="0" dirty="0"/>
              <a:t>«</a:t>
            </a:r>
            <a:r>
              <a:rPr lang="it-IT" sz="2800" dirty="0"/>
              <a:t>Su richiesta dell’Autorità Giudiziaria, la PNA fornirà copia della lettera di deferimento e dei relativi atti istruttori</a:t>
            </a:r>
            <a:r>
              <a:rPr lang="it-IT" sz="2800" i="0" dirty="0"/>
              <a:t>».</a:t>
            </a:r>
          </a:p>
          <a:p>
            <a:pPr algn="just"/>
            <a:r>
              <a:rPr lang="it-IT" sz="2800" i="0" dirty="0"/>
              <a:t>Queste regole valgono per gli sportivi professionisti, ma anche per i dilettanti tesserati, se il controllo viene eseguito da NADO Italia.</a:t>
            </a:r>
          </a:p>
          <a:p>
            <a:pPr marL="457200" indent="-457200">
              <a:buFont typeface="Wingdings" panose="05000000000000000000" pitchFamily="2" charset="2"/>
              <a:buChar char="Ø"/>
            </a:pPr>
            <a:endParaRPr lang="it-IT" sz="2800" dirty="0"/>
          </a:p>
        </p:txBody>
      </p:sp>
    </p:spTree>
    <p:extLst>
      <p:ext uri="{BB962C8B-B14F-4D97-AF65-F5344CB8AC3E}">
        <p14:creationId xmlns:p14="http://schemas.microsoft.com/office/powerpoint/2010/main" val="310871504"/>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97B67351-C704-40CA-8881-389552B6F68B}"/>
              </a:ext>
            </a:extLst>
          </p:cNvPr>
          <p:cNvSpPr>
            <a:spLocks noGrp="1"/>
          </p:cNvSpPr>
          <p:nvPr>
            <p:ph type="ctrTitle"/>
          </p:nvPr>
        </p:nvSpPr>
        <p:spPr>
          <a:xfrm>
            <a:off x="2057400" y="1371599"/>
            <a:ext cx="8115300" cy="762001"/>
          </a:xfrm>
        </p:spPr>
        <p:txBody>
          <a:bodyPr anchor="b">
            <a:normAutofit/>
          </a:bodyPr>
          <a:lstStyle/>
          <a:p>
            <a:r>
              <a:rPr lang="it-IT" sz="4000" b="1" dirty="0"/>
              <a:t>Il caso «guardiola»</a:t>
            </a:r>
          </a:p>
        </p:txBody>
      </p:sp>
      <p:sp>
        <p:nvSpPr>
          <p:cNvPr id="3" name="Sottotitolo 2">
            <a:extLst>
              <a:ext uri="{FF2B5EF4-FFF2-40B4-BE49-F238E27FC236}">
                <a16:creationId xmlns:a16="http://schemas.microsoft.com/office/drawing/2014/main" id="{A0A9AC38-8C7B-4F6B-AFF0-4124B62B8C19}"/>
              </a:ext>
            </a:extLst>
          </p:cNvPr>
          <p:cNvSpPr>
            <a:spLocks noGrp="1"/>
          </p:cNvSpPr>
          <p:nvPr>
            <p:ph type="subTitle" idx="1"/>
          </p:nvPr>
        </p:nvSpPr>
        <p:spPr>
          <a:xfrm>
            <a:off x="1246909" y="2133600"/>
            <a:ext cx="9772073" cy="3713018"/>
          </a:xfrm>
        </p:spPr>
        <p:txBody>
          <a:bodyPr anchor="t">
            <a:normAutofit/>
          </a:bodyPr>
          <a:lstStyle/>
          <a:p>
            <a:pPr algn="just"/>
            <a:r>
              <a:rPr lang="it-IT" altLang="it-IT" sz="3200" i="0" dirty="0"/>
              <a:t>Con provvedimento del 27 dicembre 2001, l’Ufficio di Procura Antidoping del CONI  dispose il deferimento dell’atleta Josep Guardiola Sala all’esito del procedimento di indagine n. 114/2001, avviato a seguito dei due controlli </a:t>
            </a:r>
            <a:r>
              <a:rPr lang="it-IT" altLang="it-IT" sz="3200" dirty="0"/>
              <a:t>antidoping</a:t>
            </a:r>
            <a:r>
              <a:rPr lang="it-IT" altLang="it-IT" sz="3200" i="0" dirty="0"/>
              <a:t> eseguiti il 21 ottobre 2001, dopo la gara di campionato di Serie A Piacenza-Brescia, ed il 4 novembre 2001, dopo la gara di campionato di Serie A Lazio-Brescia.</a:t>
            </a:r>
          </a:p>
          <a:p>
            <a:endParaRPr lang="it-IT" sz="2800" dirty="0"/>
          </a:p>
        </p:txBody>
      </p:sp>
    </p:spTree>
    <p:extLst>
      <p:ext uri="{BB962C8B-B14F-4D97-AF65-F5344CB8AC3E}">
        <p14:creationId xmlns:p14="http://schemas.microsoft.com/office/powerpoint/2010/main" val="3944866733"/>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97B67351-C704-40CA-8881-389552B6F68B}"/>
              </a:ext>
            </a:extLst>
          </p:cNvPr>
          <p:cNvSpPr>
            <a:spLocks noGrp="1"/>
          </p:cNvSpPr>
          <p:nvPr>
            <p:ph type="ctrTitle"/>
          </p:nvPr>
        </p:nvSpPr>
        <p:spPr>
          <a:xfrm>
            <a:off x="2038349" y="771787"/>
            <a:ext cx="8115300" cy="1361813"/>
          </a:xfrm>
        </p:spPr>
        <p:txBody>
          <a:bodyPr anchor="b">
            <a:normAutofit fontScale="90000"/>
          </a:bodyPr>
          <a:lstStyle/>
          <a:p>
            <a:pPr>
              <a:spcBef>
                <a:spcPct val="50000"/>
              </a:spcBef>
            </a:pPr>
            <a:r>
              <a:rPr lang="it-IT" altLang="it-IT" sz="1200" b="1" dirty="0"/>
              <a:t>															</a:t>
            </a:r>
            <a:br>
              <a:rPr lang="it-IT" altLang="it-IT" sz="1200" b="1" dirty="0"/>
            </a:br>
            <a:br>
              <a:rPr lang="it-IT" altLang="it-IT" sz="1200" b="1" dirty="0"/>
            </a:br>
            <a:r>
              <a:rPr lang="it-IT" altLang="it-IT" sz="2700" b="1" dirty="0"/>
              <a:t>PROCEDIMENTO DINANZI ALLA </a:t>
            </a:r>
            <a:br>
              <a:rPr lang="it-IT" altLang="it-IT" sz="2700" b="1" dirty="0"/>
            </a:br>
            <a:r>
              <a:rPr lang="it-IT" altLang="it-IT" sz="2700" b="1" dirty="0"/>
              <a:t>COMMISSIONE DISCIPLINARE </a:t>
            </a:r>
            <a:br>
              <a:rPr lang="it-IT" altLang="it-IT" sz="4000" b="1" dirty="0"/>
            </a:br>
            <a:endParaRPr lang="it-IT" sz="4000" b="1" dirty="0"/>
          </a:p>
        </p:txBody>
      </p:sp>
      <p:sp>
        <p:nvSpPr>
          <p:cNvPr id="3" name="Sottotitolo 2">
            <a:extLst>
              <a:ext uri="{FF2B5EF4-FFF2-40B4-BE49-F238E27FC236}">
                <a16:creationId xmlns:a16="http://schemas.microsoft.com/office/drawing/2014/main" id="{A0A9AC38-8C7B-4F6B-AFF0-4124B62B8C19}"/>
              </a:ext>
            </a:extLst>
          </p:cNvPr>
          <p:cNvSpPr>
            <a:spLocks noGrp="1"/>
          </p:cNvSpPr>
          <p:nvPr>
            <p:ph type="subTitle" idx="1"/>
          </p:nvPr>
        </p:nvSpPr>
        <p:spPr>
          <a:xfrm>
            <a:off x="1246909" y="2133600"/>
            <a:ext cx="9772073" cy="3713018"/>
          </a:xfrm>
        </p:spPr>
        <p:txBody>
          <a:bodyPr anchor="t">
            <a:normAutofit lnSpcReduction="10000"/>
          </a:bodyPr>
          <a:lstStyle/>
          <a:p>
            <a:pPr algn="just"/>
            <a:r>
              <a:rPr lang="it-IT" altLang="it-IT" sz="2800" i="0" dirty="0"/>
              <a:t>La Commissione Disciplinare emanò il 24 gennaio 2002 la pronuncia di primo grado, con la quale dichiarò l’atleta responsabile della violazione della norma di cui all’articolo 13, n. 1, lettera b), punto III, del Regolamento dell’attività </a:t>
            </a:r>
            <a:r>
              <a:rPr lang="it-IT" altLang="it-IT" sz="2800" dirty="0"/>
              <a:t>antidoping</a:t>
            </a:r>
            <a:r>
              <a:rPr lang="it-IT" altLang="it-IT" sz="2800" i="0" dirty="0"/>
              <a:t>, infliggendogli la sanzione della sospensione da qualsiasi attività agonistica per un periodo di mesi quattro e quella della multa di € 50.000,00, disponendo, altresì, l’ulteriore misura di controlli senza preavviso per la durata di quattro mesi a decorrere dal termine della squalifica.</a:t>
            </a:r>
          </a:p>
          <a:p>
            <a:endParaRPr lang="it-IT" sz="2800" dirty="0"/>
          </a:p>
        </p:txBody>
      </p:sp>
    </p:spTree>
    <p:extLst>
      <p:ext uri="{BB962C8B-B14F-4D97-AF65-F5344CB8AC3E}">
        <p14:creationId xmlns:p14="http://schemas.microsoft.com/office/powerpoint/2010/main" val="2988904325"/>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97B67351-C704-40CA-8881-389552B6F68B}"/>
              </a:ext>
            </a:extLst>
          </p:cNvPr>
          <p:cNvSpPr>
            <a:spLocks noGrp="1"/>
          </p:cNvSpPr>
          <p:nvPr>
            <p:ph type="ctrTitle"/>
          </p:nvPr>
        </p:nvSpPr>
        <p:spPr>
          <a:xfrm>
            <a:off x="2038349" y="771787"/>
            <a:ext cx="8115300" cy="1361813"/>
          </a:xfrm>
        </p:spPr>
        <p:txBody>
          <a:bodyPr anchor="b">
            <a:normAutofit fontScale="90000"/>
          </a:bodyPr>
          <a:lstStyle/>
          <a:p>
            <a:pPr>
              <a:spcBef>
                <a:spcPct val="50000"/>
              </a:spcBef>
            </a:pPr>
            <a:r>
              <a:rPr lang="it-IT" altLang="it-IT" sz="1200" b="1" dirty="0"/>
              <a:t>															</a:t>
            </a:r>
            <a:br>
              <a:rPr lang="it-IT" altLang="it-IT" sz="1200" b="1" dirty="0"/>
            </a:br>
            <a:br>
              <a:rPr lang="it-IT" altLang="it-IT" sz="1200" b="1" dirty="0"/>
            </a:br>
            <a:r>
              <a:rPr lang="it-IT" altLang="it-IT" sz="2700" b="1" dirty="0"/>
              <a:t>PROCEDIMENTO DINANZI ALLA </a:t>
            </a:r>
            <a:br>
              <a:rPr lang="it-IT" altLang="it-IT" sz="2700" b="1" dirty="0"/>
            </a:br>
            <a:r>
              <a:rPr lang="it-IT" altLang="it-IT" sz="2700" b="1" dirty="0"/>
              <a:t>COMMISSIONE d’appello federale </a:t>
            </a:r>
            <a:br>
              <a:rPr lang="it-IT" altLang="it-IT" sz="4000" b="1" dirty="0"/>
            </a:br>
            <a:endParaRPr lang="it-IT" sz="4000" b="1" dirty="0"/>
          </a:p>
        </p:txBody>
      </p:sp>
      <p:sp>
        <p:nvSpPr>
          <p:cNvPr id="3" name="Sottotitolo 2">
            <a:extLst>
              <a:ext uri="{FF2B5EF4-FFF2-40B4-BE49-F238E27FC236}">
                <a16:creationId xmlns:a16="http://schemas.microsoft.com/office/drawing/2014/main" id="{A0A9AC38-8C7B-4F6B-AFF0-4124B62B8C19}"/>
              </a:ext>
            </a:extLst>
          </p:cNvPr>
          <p:cNvSpPr>
            <a:spLocks noGrp="1"/>
          </p:cNvSpPr>
          <p:nvPr>
            <p:ph type="subTitle" idx="1"/>
          </p:nvPr>
        </p:nvSpPr>
        <p:spPr>
          <a:xfrm>
            <a:off x="1246909" y="2133600"/>
            <a:ext cx="9772073" cy="3713018"/>
          </a:xfrm>
        </p:spPr>
        <p:txBody>
          <a:bodyPr anchor="t">
            <a:normAutofit/>
          </a:bodyPr>
          <a:lstStyle/>
          <a:p>
            <a:pPr algn="just">
              <a:lnSpc>
                <a:spcPct val="90000"/>
              </a:lnSpc>
            </a:pPr>
            <a:r>
              <a:rPr lang="it-IT" altLang="it-IT" sz="2800" i="0" dirty="0"/>
              <a:t>In seguito al reclamo proposto dal Guardiola, il giudizio disciplinare sportivo fu definito con la decisione resa dalla Commissione d’Appello Federale della FIGC all’esito della riunione del giorno 8 febbraio 2002, che respinse l’appello proposto dal calciatore (e quello della S.p.A. Brescia Calcio) avverso la decisione della Commissione Disciplinare presso la Lega Nazionale Professionisti, e, in parziale accoglimento del ricorso dell’Ufficio di Procura </a:t>
            </a:r>
            <a:r>
              <a:rPr lang="it-IT" altLang="it-IT" sz="2800" dirty="0"/>
              <a:t>Antidoping</a:t>
            </a:r>
            <a:r>
              <a:rPr lang="it-IT" altLang="it-IT" sz="2800" i="0" dirty="0"/>
              <a:t> del CONI, dispose l’effettuazione di controlli a sorpresa per mesi sei a decorrere dal termine della squalifica.</a:t>
            </a:r>
          </a:p>
          <a:p>
            <a:endParaRPr lang="it-IT" sz="2800" dirty="0"/>
          </a:p>
        </p:txBody>
      </p:sp>
    </p:spTree>
    <p:extLst>
      <p:ext uri="{BB962C8B-B14F-4D97-AF65-F5344CB8AC3E}">
        <p14:creationId xmlns:p14="http://schemas.microsoft.com/office/powerpoint/2010/main" val="782894511"/>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ottotitolo 2">
            <a:extLst>
              <a:ext uri="{FF2B5EF4-FFF2-40B4-BE49-F238E27FC236}">
                <a16:creationId xmlns:a16="http://schemas.microsoft.com/office/drawing/2014/main" id="{A68690B1-23E6-41A1-A842-FFE27435AA15}"/>
              </a:ext>
            </a:extLst>
          </p:cNvPr>
          <p:cNvSpPr>
            <a:spLocks noGrp="1"/>
          </p:cNvSpPr>
          <p:nvPr>
            <p:ph type="subTitle" idx="1"/>
          </p:nvPr>
        </p:nvSpPr>
        <p:spPr>
          <a:xfrm>
            <a:off x="1015068" y="864066"/>
            <a:ext cx="10226180" cy="4999839"/>
          </a:xfrm>
        </p:spPr>
        <p:txBody>
          <a:bodyPr anchor="t">
            <a:normAutofit/>
          </a:bodyPr>
          <a:lstStyle/>
          <a:p>
            <a:endParaRPr lang="it-IT" altLang="it-IT" sz="2800" dirty="0"/>
          </a:p>
          <a:p>
            <a:r>
              <a:rPr lang="it-IT" altLang="it-IT" sz="4000" i="0" dirty="0"/>
              <a:t>Josep Guardiola, a seguito della rilevata “positività”, fu sottoposto a procedimento penale dalla Procura della Repubblica di Brescia in ordine al reato di cui all’art. 9 della legge 14 dicembre 2000, n. 376.</a:t>
            </a:r>
          </a:p>
          <a:p>
            <a:endParaRPr lang="it-IT" sz="2800" dirty="0"/>
          </a:p>
        </p:txBody>
      </p:sp>
    </p:spTree>
    <p:extLst>
      <p:ext uri="{BB962C8B-B14F-4D97-AF65-F5344CB8AC3E}">
        <p14:creationId xmlns:p14="http://schemas.microsoft.com/office/powerpoint/2010/main" val="2740090670"/>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FB834EE9-90CC-4755-B773-83F0CCC994BA}"/>
              </a:ext>
            </a:extLst>
          </p:cNvPr>
          <p:cNvSpPr>
            <a:spLocks noGrp="1"/>
          </p:cNvSpPr>
          <p:nvPr>
            <p:ph type="ctrTitle"/>
          </p:nvPr>
        </p:nvSpPr>
        <p:spPr>
          <a:xfrm>
            <a:off x="1136650" y="835421"/>
            <a:ext cx="9956800" cy="1209964"/>
          </a:xfrm>
        </p:spPr>
        <p:txBody>
          <a:bodyPr anchor="b">
            <a:normAutofit/>
          </a:bodyPr>
          <a:lstStyle/>
          <a:p>
            <a:pPr>
              <a:spcBef>
                <a:spcPct val="50000"/>
              </a:spcBef>
            </a:pPr>
            <a:r>
              <a:rPr lang="it-IT" altLang="it-IT" b="1" dirty="0" err="1"/>
              <a:t>PROCEssO</a:t>
            </a:r>
            <a:r>
              <a:rPr lang="it-IT" altLang="it-IT" b="1" dirty="0"/>
              <a:t> DINANZI AL</a:t>
            </a:r>
            <a:br>
              <a:rPr lang="it-IT" altLang="it-IT" b="1" dirty="0"/>
            </a:br>
            <a:r>
              <a:rPr lang="it-IT" altLang="it-IT" b="1" dirty="0"/>
              <a:t>TRIBUNALE PENALE DI BRESCIA</a:t>
            </a:r>
            <a:endParaRPr lang="it-IT" sz="4000" dirty="0"/>
          </a:p>
        </p:txBody>
      </p:sp>
      <p:sp>
        <p:nvSpPr>
          <p:cNvPr id="3" name="Sottotitolo 2">
            <a:extLst>
              <a:ext uri="{FF2B5EF4-FFF2-40B4-BE49-F238E27FC236}">
                <a16:creationId xmlns:a16="http://schemas.microsoft.com/office/drawing/2014/main" id="{1B03CDB1-7058-4BCC-B827-C3DDEA0D14ED}"/>
              </a:ext>
            </a:extLst>
          </p:cNvPr>
          <p:cNvSpPr>
            <a:spLocks noGrp="1"/>
          </p:cNvSpPr>
          <p:nvPr>
            <p:ph type="subTitle" idx="1"/>
          </p:nvPr>
        </p:nvSpPr>
        <p:spPr>
          <a:xfrm>
            <a:off x="1034473" y="2045386"/>
            <a:ext cx="10058977" cy="3875124"/>
          </a:xfrm>
        </p:spPr>
        <p:txBody>
          <a:bodyPr anchor="t">
            <a:normAutofit/>
          </a:bodyPr>
          <a:lstStyle/>
          <a:p>
            <a:pPr algn="just"/>
            <a:r>
              <a:rPr lang="it-IT" altLang="it-IT" sz="2800" i="0" dirty="0"/>
              <a:t>Il processo dinanzi al Tribunale di Brescia fu definito in primo grado con la sentenza emanata da un Giudice Onorario all’esito dell’udienza dibattimentale del giorno 11 maggio 2005, depositata in Cancelleria in data 21 luglio 2005, recante il n. 1918/2005, con la quale il Guardiola venne riconosciuto colpevole e condannato, riconosciute le attenuanti generiche, alla pena di mesi sette di reclusione ed euro 9.000,00 di multa, oltre al pagamento delle spese processuali, con il beneficio della sospensione condizionale della pena per anni cinque.</a:t>
            </a:r>
          </a:p>
          <a:p>
            <a:endParaRPr lang="it-IT" sz="2800" dirty="0"/>
          </a:p>
        </p:txBody>
      </p:sp>
    </p:spTree>
    <p:extLst>
      <p:ext uri="{BB962C8B-B14F-4D97-AF65-F5344CB8AC3E}">
        <p14:creationId xmlns:p14="http://schemas.microsoft.com/office/powerpoint/2010/main" val="1161598750"/>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FB834EE9-90CC-4755-B773-83F0CCC994BA}"/>
              </a:ext>
            </a:extLst>
          </p:cNvPr>
          <p:cNvSpPr>
            <a:spLocks noGrp="1"/>
          </p:cNvSpPr>
          <p:nvPr>
            <p:ph type="ctrTitle"/>
          </p:nvPr>
        </p:nvSpPr>
        <p:spPr>
          <a:xfrm>
            <a:off x="1136650" y="835421"/>
            <a:ext cx="9956800" cy="1209964"/>
          </a:xfrm>
        </p:spPr>
        <p:txBody>
          <a:bodyPr anchor="b">
            <a:normAutofit/>
          </a:bodyPr>
          <a:lstStyle/>
          <a:p>
            <a:pPr>
              <a:spcBef>
                <a:spcPct val="50000"/>
              </a:spcBef>
            </a:pPr>
            <a:r>
              <a:rPr lang="it-IT" altLang="it-IT" b="1" dirty="0"/>
              <a:t>PROCEDIMENTO DINANZI ALLA </a:t>
            </a:r>
            <a:br>
              <a:rPr lang="it-IT" altLang="it-IT" b="1" dirty="0"/>
            </a:br>
            <a:r>
              <a:rPr lang="it-IT" altLang="it-IT" b="1" dirty="0"/>
              <a:t>CORTE D’APPELLO DI BRESCIA</a:t>
            </a:r>
          </a:p>
        </p:txBody>
      </p:sp>
      <p:sp>
        <p:nvSpPr>
          <p:cNvPr id="3" name="Sottotitolo 2">
            <a:extLst>
              <a:ext uri="{FF2B5EF4-FFF2-40B4-BE49-F238E27FC236}">
                <a16:creationId xmlns:a16="http://schemas.microsoft.com/office/drawing/2014/main" id="{1B03CDB1-7058-4BCC-B827-C3DDEA0D14ED}"/>
              </a:ext>
            </a:extLst>
          </p:cNvPr>
          <p:cNvSpPr>
            <a:spLocks noGrp="1"/>
          </p:cNvSpPr>
          <p:nvPr>
            <p:ph type="subTitle" idx="1"/>
          </p:nvPr>
        </p:nvSpPr>
        <p:spPr>
          <a:xfrm>
            <a:off x="1034473" y="2196374"/>
            <a:ext cx="10058977" cy="3724135"/>
          </a:xfrm>
        </p:spPr>
        <p:txBody>
          <a:bodyPr anchor="t">
            <a:normAutofit/>
          </a:bodyPr>
          <a:lstStyle/>
          <a:p>
            <a:pPr algn="just"/>
            <a:r>
              <a:rPr lang="it-IT" altLang="it-IT" sz="3200" i="0" dirty="0"/>
              <a:t>Tale pronuncia fu impugnata dal Guardiola dinanzi alla Corte d’Appello di Brescia, la quale, con la sentenza deliberata in data 23 ottobre 2007 dalla Seconda Sezione penale, depositata in Cancelleria in data 30 novembre 2007, recante il n. 1748/2007, riformò la decisione di prime cure, mandando assolto il Guardiola dal reato ascrittogli per insussistenza del fatto contestato.</a:t>
            </a:r>
          </a:p>
          <a:p>
            <a:endParaRPr lang="it-IT" sz="2800" dirty="0"/>
          </a:p>
        </p:txBody>
      </p:sp>
    </p:spTree>
    <p:extLst>
      <p:ext uri="{BB962C8B-B14F-4D97-AF65-F5344CB8AC3E}">
        <p14:creationId xmlns:p14="http://schemas.microsoft.com/office/powerpoint/2010/main" val="1558139726"/>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1" name="Rectangle 20">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ottotitolo 2">
            <a:extLst>
              <a:ext uri="{FF2B5EF4-FFF2-40B4-BE49-F238E27FC236}">
                <a16:creationId xmlns:a16="http://schemas.microsoft.com/office/drawing/2014/main" id="{7FA88C46-0F31-40FB-A018-194880B0611B}"/>
              </a:ext>
            </a:extLst>
          </p:cNvPr>
          <p:cNvSpPr>
            <a:spLocks noGrp="1"/>
          </p:cNvSpPr>
          <p:nvPr>
            <p:ph type="subTitle" idx="1"/>
          </p:nvPr>
        </p:nvSpPr>
        <p:spPr>
          <a:xfrm>
            <a:off x="1568741" y="1174459"/>
            <a:ext cx="9076888" cy="4016518"/>
          </a:xfrm>
        </p:spPr>
        <p:txBody>
          <a:bodyPr anchor="t">
            <a:normAutofit/>
          </a:bodyPr>
          <a:lstStyle/>
          <a:p>
            <a:r>
              <a:rPr lang="it-IT" sz="4000" i="0" dirty="0"/>
              <a:t>L’accertamento della responsabilità per </a:t>
            </a:r>
            <a:r>
              <a:rPr lang="it-IT" sz="4000" dirty="0"/>
              <a:t>doping</a:t>
            </a:r>
            <a:r>
              <a:rPr lang="it-IT" sz="4000" i="0" dirty="0"/>
              <a:t> avviene generalmente nell’ambito del processo sportivo, a seguito dei controlli eseguiti dalle organizzazioni </a:t>
            </a:r>
            <a:r>
              <a:rPr lang="it-IT" sz="4000" dirty="0"/>
              <a:t>antidoping</a:t>
            </a:r>
            <a:r>
              <a:rPr lang="it-IT" sz="4000" i="0" dirty="0"/>
              <a:t> sportive o dalle organizzazioni </a:t>
            </a:r>
            <a:r>
              <a:rPr lang="it-IT" sz="4000" dirty="0"/>
              <a:t>antidoping</a:t>
            </a:r>
            <a:r>
              <a:rPr lang="it-IT" sz="4000" i="0" dirty="0"/>
              <a:t> nazionali.</a:t>
            </a:r>
          </a:p>
        </p:txBody>
      </p:sp>
    </p:spTree>
    <p:extLst>
      <p:ext uri="{BB962C8B-B14F-4D97-AF65-F5344CB8AC3E}">
        <p14:creationId xmlns:p14="http://schemas.microsoft.com/office/powerpoint/2010/main" val="1287522706"/>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FB834EE9-90CC-4755-B773-83F0CCC994BA}"/>
              </a:ext>
            </a:extLst>
          </p:cNvPr>
          <p:cNvSpPr>
            <a:spLocks noGrp="1"/>
          </p:cNvSpPr>
          <p:nvPr>
            <p:ph type="ctrTitle"/>
          </p:nvPr>
        </p:nvSpPr>
        <p:spPr>
          <a:xfrm>
            <a:off x="1136650" y="746265"/>
            <a:ext cx="9956800" cy="1107894"/>
          </a:xfrm>
        </p:spPr>
        <p:txBody>
          <a:bodyPr anchor="b">
            <a:normAutofit/>
          </a:bodyPr>
          <a:lstStyle/>
          <a:p>
            <a:pPr>
              <a:spcBef>
                <a:spcPct val="50000"/>
              </a:spcBef>
            </a:pPr>
            <a:r>
              <a:rPr lang="it-IT" altLang="it-IT" sz="3000" b="1" dirty="0"/>
              <a:t>PROCEDIMENTO PER REVISIONE DINANZI </a:t>
            </a:r>
            <a:br>
              <a:rPr lang="it-IT" altLang="it-IT" sz="3000" b="1" dirty="0"/>
            </a:br>
            <a:r>
              <a:rPr lang="it-IT" altLang="it-IT" sz="3000" b="1" dirty="0"/>
              <a:t>ALLA CORTE DI GIUSTIZIA FEDERALE FIGC</a:t>
            </a:r>
          </a:p>
        </p:txBody>
      </p:sp>
      <p:sp>
        <p:nvSpPr>
          <p:cNvPr id="3" name="Sottotitolo 2">
            <a:extLst>
              <a:ext uri="{FF2B5EF4-FFF2-40B4-BE49-F238E27FC236}">
                <a16:creationId xmlns:a16="http://schemas.microsoft.com/office/drawing/2014/main" id="{1B03CDB1-7058-4BCC-B827-C3DDEA0D14ED}"/>
              </a:ext>
            </a:extLst>
          </p:cNvPr>
          <p:cNvSpPr>
            <a:spLocks noGrp="1"/>
          </p:cNvSpPr>
          <p:nvPr>
            <p:ph type="subTitle" idx="1"/>
          </p:nvPr>
        </p:nvSpPr>
        <p:spPr>
          <a:xfrm>
            <a:off x="1034473" y="2196374"/>
            <a:ext cx="10058977" cy="3724135"/>
          </a:xfrm>
        </p:spPr>
        <p:txBody>
          <a:bodyPr anchor="t">
            <a:normAutofit lnSpcReduction="10000"/>
          </a:bodyPr>
          <a:lstStyle/>
          <a:p>
            <a:pPr algn="just">
              <a:lnSpc>
                <a:spcPct val="90000"/>
              </a:lnSpc>
            </a:pPr>
            <a:r>
              <a:rPr lang="it-IT" altLang="it-IT" sz="3000" i="0" dirty="0"/>
              <a:t>Il Codice della Federazione Italiana Giuoco Calcio (FICG), all’articolo 39, comma 2, allora in vigore, stabiliva quanto segue:</a:t>
            </a:r>
          </a:p>
          <a:p>
            <a:pPr algn="just">
              <a:lnSpc>
                <a:spcPct val="90000"/>
              </a:lnSpc>
            </a:pPr>
            <a:r>
              <a:rPr lang="it-IT" altLang="it-IT" sz="3000" i="0" dirty="0"/>
              <a:t>    “</a:t>
            </a:r>
            <a:r>
              <a:rPr lang="it-IT" altLang="it-IT" sz="3000" dirty="0"/>
              <a:t>La Corte di giustizia federale può disporre la revisione nei confronti di decisioni irrevocabili se, dopo la decisione di condanna, sopravvengono o si scoprono nuove prove che, sole o unite a quelle già valutate, dimostrano che il sanzionato doveva essere prosciolto oppure in caso di inconciliabilità dei fatti posti a fondamento della decisione con quelli di altra decisione irrevocabile, od in caso di acclarata falsità in atti o in giudizio</a:t>
            </a:r>
            <a:r>
              <a:rPr lang="it-IT" altLang="it-IT" sz="3000" i="0" dirty="0"/>
              <a:t>”.</a:t>
            </a:r>
          </a:p>
          <a:p>
            <a:endParaRPr lang="it-IT" sz="2800" dirty="0"/>
          </a:p>
        </p:txBody>
      </p:sp>
    </p:spTree>
    <p:extLst>
      <p:ext uri="{BB962C8B-B14F-4D97-AF65-F5344CB8AC3E}">
        <p14:creationId xmlns:p14="http://schemas.microsoft.com/office/powerpoint/2010/main" val="2628189303"/>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ottotitolo 2">
            <a:extLst>
              <a:ext uri="{FF2B5EF4-FFF2-40B4-BE49-F238E27FC236}">
                <a16:creationId xmlns:a16="http://schemas.microsoft.com/office/drawing/2014/main" id="{A68690B1-23E6-41A1-A842-FFE27435AA15}"/>
              </a:ext>
            </a:extLst>
          </p:cNvPr>
          <p:cNvSpPr>
            <a:spLocks noGrp="1"/>
          </p:cNvSpPr>
          <p:nvPr>
            <p:ph type="subTitle" idx="1"/>
          </p:nvPr>
        </p:nvSpPr>
        <p:spPr>
          <a:xfrm>
            <a:off x="1308683" y="989900"/>
            <a:ext cx="9563449" cy="4748169"/>
          </a:xfrm>
        </p:spPr>
        <p:txBody>
          <a:bodyPr anchor="t">
            <a:normAutofit lnSpcReduction="10000"/>
          </a:bodyPr>
          <a:lstStyle/>
          <a:p>
            <a:pPr algn="just"/>
            <a:r>
              <a:rPr lang="it-IT" altLang="it-IT" sz="3400" i="0" dirty="0"/>
              <a:t>Nella fattispecie, i presupposti della revisione della decisione di condanna irrevocabile emessa nei confronti del Guardiola venivano prospettati nel ricorso sotto un duplice profilo: a) quello della sopravvenienza di nuove prove che, sole o unite a quelle già valutate, dimostravano che il sanzionato doveva essere prosciolto; b) quello della inconciliabilità dei fatti posti a fondamento della decisione con quelli di altra decisione irrevocabile.</a:t>
            </a:r>
          </a:p>
          <a:p>
            <a:endParaRPr lang="it-IT" sz="2800" dirty="0"/>
          </a:p>
        </p:txBody>
      </p:sp>
    </p:spTree>
    <p:extLst>
      <p:ext uri="{BB962C8B-B14F-4D97-AF65-F5344CB8AC3E}">
        <p14:creationId xmlns:p14="http://schemas.microsoft.com/office/powerpoint/2010/main" val="3496113339"/>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ottotitolo 2">
            <a:extLst>
              <a:ext uri="{FF2B5EF4-FFF2-40B4-BE49-F238E27FC236}">
                <a16:creationId xmlns:a16="http://schemas.microsoft.com/office/drawing/2014/main" id="{A68690B1-23E6-41A1-A842-FFE27435AA15}"/>
              </a:ext>
            </a:extLst>
          </p:cNvPr>
          <p:cNvSpPr>
            <a:spLocks noGrp="1"/>
          </p:cNvSpPr>
          <p:nvPr>
            <p:ph type="subTitle" idx="1"/>
          </p:nvPr>
        </p:nvSpPr>
        <p:spPr>
          <a:xfrm>
            <a:off x="956345" y="796954"/>
            <a:ext cx="10343626" cy="5192785"/>
          </a:xfrm>
        </p:spPr>
        <p:txBody>
          <a:bodyPr anchor="t">
            <a:normAutofit fontScale="62500" lnSpcReduction="20000"/>
          </a:bodyPr>
          <a:lstStyle/>
          <a:p>
            <a:pPr algn="just"/>
            <a:r>
              <a:rPr lang="it-IT" altLang="it-IT" sz="4300" i="0" dirty="0"/>
              <a:t>La Corte di Giustizia Federale, a Sezioni Unite, nella riunione dell’8 maggio 2009,  dichiarò ammissibile il ricorso per revisione, lo accolse e mandò assolto il Guardiola dall’incolpazione ascrittagli. Segnatamente, la Corte ha ravvisato la sopravvenienza di una nuova prova «</a:t>
            </a:r>
            <a:r>
              <a:rPr lang="it-IT" altLang="it-IT" sz="4300" dirty="0"/>
              <a:t>nell’adesione prestata dall’organismo mondiale antidoping alle nuove opinioni espresse dalla comunità scientifica circa i metodi di analisi applicabili a campioni che presentino un serie congiunta di parametri identificativi, tutti in concreto posseduti da quello che costituì oggetto del procedimento conclusosi con pronuncia irrevocabile di condanna</a:t>
            </a:r>
            <a:r>
              <a:rPr lang="it-IT" altLang="it-IT" sz="4300" i="0" dirty="0"/>
              <a:t>» (v. pag. 4 della decisione) e la sussistenza del requisito dell’inconciliabilità dei fatti posti a fondamento della decisione con quelli di altra decisione irrevocabile in virtù del fatto che «</a:t>
            </a:r>
            <a:r>
              <a:rPr lang="it-IT" altLang="it-IT" sz="4300" b="1" u="sng" dirty="0"/>
              <a:t>il procedimento penale che ha tratto origine dalla medesima condotta, fenomenicamente intesa, su cui si è pronunciato il Giudice Sportivo, si è concluso con sentenza irrevocabile di assoluzione perché il fatto non sussiste, proprio alla stregua delle nuove acquisizioni scientifiche</a:t>
            </a:r>
            <a:r>
              <a:rPr lang="it-IT" altLang="it-IT" sz="4300" i="0" dirty="0"/>
              <a:t>» (v. pag. 4, cit.).</a:t>
            </a:r>
          </a:p>
          <a:p>
            <a:endParaRPr lang="it-IT" sz="2800" dirty="0"/>
          </a:p>
        </p:txBody>
      </p:sp>
    </p:spTree>
    <p:extLst>
      <p:ext uri="{BB962C8B-B14F-4D97-AF65-F5344CB8AC3E}">
        <p14:creationId xmlns:p14="http://schemas.microsoft.com/office/powerpoint/2010/main" val="2033675332"/>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44FE1634-E67A-435A-97D7-1FB5B4DBB898}"/>
              </a:ext>
            </a:extLst>
          </p:cNvPr>
          <p:cNvSpPr>
            <a:spLocks noGrp="1"/>
          </p:cNvSpPr>
          <p:nvPr>
            <p:ph type="ctrTitle"/>
          </p:nvPr>
        </p:nvSpPr>
        <p:spPr>
          <a:xfrm>
            <a:off x="1080655" y="1062182"/>
            <a:ext cx="10086109" cy="1006763"/>
          </a:xfrm>
        </p:spPr>
        <p:txBody>
          <a:bodyPr anchor="b">
            <a:normAutofit/>
          </a:bodyPr>
          <a:lstStyle/>
          <a:p>
            <a:r>
              <a:rPr lang="it-IT" altLang="it-IT" sz="3200" b="1" dirty="0"/>
              <a:t>PROCEDIMENTO DINANZI AL</a:t>
            </a:r>
            <a:br>
              <a:rPr lang="it-IT" altLang="it-IT" sz="3200" b="1" dirty="0"/>
            </a:br>
            <a:r>
              <a:rPr lang="it-IT" altLang="it-IT" sz="3200" b="1" dirty="0"/>
              <a:t>TRIBUNALE NAZIONALE ANTIDOPING</a:t>
            </a:r>
            <a:endParaRPr lang="it-IT" sz="3200" dirty="0"/>
          </a:p>
        </p:txBody>
      </p:sp>
      <p:sp>
        <p:nvSpPr>
          <p:cNvPr id="3" name="Sottotitolo 2">
            <a:extLst>
              <a:ext uri="{FF2B5EF4-FFF2-40B4-BE49-F238E27FC236}">
                <a16:creationId xmlns:a16="http://schemas.microsoft.com/office/drawing/2014/main" id="{70B6C265-22B8-469B-B142-8E950E5EF143}"/>
              </a:ext>
            </a:extLst>
          </p:cNvPr>
          <p:cNvSpPr>
            <a:spLocks noGrp="1"/>
          </p:cNvSpPr>
          <p:nvPr>
            <p:ph type="subTitle" idx="1"/>
          </p:nvPr>
        </p:nvSpPr>
        <p:spPr>
          <a:xfrm>
            <a:off x="1939635" y="2446696"/>
            <a:ext cx="8460509" cy="2790321"/>
          </a:xfrm>
        </p:spPr>
        <p:txBody>
          <a:bodyPr anchor="t">
            <a:normAutofit lnSpcReduction="10000"/>
          </a:bodyPr>
          <a:lstStyle/>
          <a:p>
            <a:pPr algn="just"/>
            <a:r>
              <a:rPr lang="it-IT" altLang="it-IT" sz="3600" i="0" dirty="0"/>
              <a:t>Con atto comunicato in data 28 maggio 2009, l’Ufficio di Procura </a:t>
            </a:r>
            <a:r>
              <a:rPr lang="it-IT" altLang="it-IT" sz="3600" dirty="0"/>
              <a:t>Antidoping</a:t>
            </a:r>
            <a:r>
              <a:rPr lang="it-IT" altLang="it-IT" sz="3600" i="0" dirty="0"/>
              <a:t> del CONI propose “appello” avverso la predetta decisione della Corte di Giustizia Federale della FIGC.</a:t>
            </a:r>
          </a:p>
          <a:p>
            <a:pPr algn="just"/>
            <a:endParaRPr lang="it-IT" sz="2800" dirty="0"/>
          </a:p>
        </p:txBody>
      </p:sp>
    </p:spTree>
    <p:extLst>
      <p:ext uri="{BB962C8B-B14F-4D97-AF65-F5344CB8AC3E}">
        <p14:creationId xmlns:p14="http://schemas.microsoft.com/office/powerpoint/2010/main" val="459368613"/>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ottotitolo 2">
            <a:extLst>
              <a:ext uri="{FF2B5EF4-FFF2-40B4-BE49-F238E27FC236}">
                <a16:creationId xmlns:a16="http://schemas.microsoft.com/office/drawing/2014/main" id="{F1019535-1EBA-4971-807D-5971E30A2376}"/>
              </a:ext>
            </a:extLst>
          </p:cNvPr>
          <p:cNvSpPr>
            <a:spLocks noGrp="1"/>
          </p:cNvSpPr>
          <p:nvPr>
            <p:ph type="subTitle" idx="1"/>
          </p:nvPr>
        </p:nvSpPr>
        <p:spPr>
          <a:xfrm>
            <a:off x="1357745" y="1006764"/>
            <a:ext cx="9439564" cy="4765963"/>
          </a:xfrm>
        </p:spPr>
        <p:txBody>
          <a:bodyPr anchor="t">
            <a:normAutofit/>
          </a:bodyPr>
          <a:lstStyle/>
          <a:p>
            <a:pPr algn="just"/>
            <a:r>
              <a:rPr lang="it-IT" altLang="it-IT" sz="2800" i="0" dirty="0"/>
              <a:t>Il Tribunale Nazionale Antidoping, con decisione resa il 29 settembre 2009, rigettò il ricorso proposto dall’Ufficio di Procura Antidoping del CONI, confermando la pronuncia della Corte di Giustizia Federale, per tal modo offrendo una rilevante prospettiva comparatistica tra l’ordinamento statale e quello sportivo, affermando quanto segue: «</a:t>
            </a:r>
            <a:r>
              <a:rPr lang="it-IT" altLang="it-IT" sz="2800" b="1" u="sng" dirty="0"/>
              <a:t>il ‘fatto’, inteso come condotta umana, ossia nella specie l’assunzione di sostanza dopante da parte del Guardiola, è stato ritenuto sussistente dalla Giustizia Sportiva e insussistente dalla Giustizia Penale. E’ pertanto evidente l’inconciliabilità dei giudicati</a:t>
            </a:r>
            <a:r>
              <a:rPr lang="it-IT" altLang="it-IT" sz="2800" i="0" dirty="0"/>
              <a:t>».</a:t>
            </a:r>
          </a:p>
          <a:p>
            <a:endParaRPr lang="it-IT" sz="2800" dirty="0"/>
          </a:p>
        </p:txBody>
      </p:sp>
    </p:spTree>
    <p:extLst>
      <p:ext uri="{BB962C8B-B14F-4D97-AF65-F5344CB8AC3E}">
        <p14:creationId xmlns:p14="http://schemas.microsoft.com/office/powerpoint/2010/main" val="1789655751"/>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ottotitolo 2">
            <a:extLst>
              <a:ext uri="{FF2B5EF4-FFF2-40B4-BE49-F238E27FC236}">
                <a16:creationId xmlns:a16="http://schemas.microsoft.com/office/drawing/2014/main" id="{F1019535-1EBA-4971-807D-5971E30A2376}"/>
              </a:ext>
            </a:extLst>
          </p:cNvPr>
          <p:cNvSpPr>
            <a:spLocks noGrp="1"/>
          </p:cNvSpPr>
          <p:nvPr>
            <p:ph type="subTitle" idx="1"/>
          </p:nvPr>
        </p:nvSpPr>
        <p:spPr>
          <a:xfrm>
            <a:off x="685798" y="684430"/>
            <a:ext cx="10820401" cy="5486401"/>
          </a:xfrm>
        </p:spPr>
        <p:txBody>
          <a:bodyPr anchor="t">
            <a:normAutofit/>
          </a:bodyPr>
          <a:lstStyle/>
          <a:p>
            <a:r>
              <a:rPr lang="it-IT" altLang="it-IT" i="0" dirty="0"/>
              <a:t>Ordinanza GIP Tribunale di Roma Dott. </a:t>
            </a:r>
            <a:r>
              <a:rPr lang="it-IT" altLang="it-IT" i="0" dirty="0" err="1"/>
              <a:t>Ranazzi</a:t>
            </a:r>
            <a:r>
              <a:rPr lang="it-IT" altLang="it-IT" i="0" dirty="0"/>
              <a:t> di archiviazione proc. Donati +2</a:t>
            </a:r>
          </a:p>
          <a:p>
            <a:endParaRPr lang="it-IT" sz="2800" dirty="0"/>
          </a:p>
        </p:txBody>
      </p:sp>
      <p:pic>
        <p:nvPicPr>
          <p:cNvPr id="4" name="Immagine 3">
            <a:extLst>
              <a:ext uri="{FF2B5EF4-FFF2-40B4-BE49-F238E27FC236}">
                <a16:creationId xmlns:a16="http://schemas.microsoft.com/office/drawing/2014/main" id="{F2946940-90E9-4625-AC9B-9DE133EDB6CA}"/>
              </a:ext>
            </a:extLst>
          </p:cNvPr>
          <p:cNvPicPr>
            <a:picLocks noChangeAspect="1"/>
          </p:cNvPicPr>
          <p:nvPr/>
        </p:nvPicPr>
        <p:blipFill>
          <a:blip r:embed="rId2"/>
          <a:stretch>
            <a:fillRect/>
          </a:stretch>
        </p:blipFill>
        <p:spPr>
          <a:xfrm>
            <a:off x="3280733" y="1149291"/>
            <a:ext cx="5938981" cy="4949505"/>
          </a:xfrm>
          <a:prstGeom prst="rect">
            <a:avLst/>
          </a:prstGeom>
        </p:spPr>
      </p:pic>
    </p:spTree>
    <p:extLst>
      <p:ext uri="{BB962C8B-B14F-4D97-AF65-F5344CB8AC3E}">
        <p14:creationId xmlns:p14="http://schemas.microsoft.com/office/powerpoint/2010/main" val="2819292563"/>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ottotitolo 2">
            <a:extLst>
              <a:ext uri="{FF2B5EF4-FFF2-40B4-BE49-F238E27FC236}">
                <a16:creationId xmlns:a16="http://schemas.microsoft.com/office/drawing/2014/main" id="{F1019535-1EBA-4971-807D-5971E30A2376}"/>
              </a:ext>
            </a:extLst>
          </p:cNvPr>
          <p:cNvSpPr>
            <a:spLocks noGrp="1"/>
          </p:cNvSpPr>
          <p:nvPr>
            <p:ph type="subTitle" idx="1"/>
          </p:nvPr>
        </p:nvSpPr>
        <p:spPr>
          <a:xfrm>
            <a:off x="685798" y="684430"/>
            <a:ext cx="10820401" cy="5486401"/>
          </a:xfrm>
        </p:spPr>
        <p:txBody>
          <a:bodyPr anchor="t">
            <a:normAutofit/>
          </a:bodyPr>
          <a:lstStyle/>
          <a:p>
            <a:r>
              <a:rPr lang="it-IT" altLang="it-IT" sz="2800" i="0" dirty="0"/>
              <a:t>Ordinanza GIP Tribunale di Roma Dott. </a:t>
            </a:r>
            <a:r>
              <a:rPr lang="it-IT" altLang="it-IT" sz="2800" i="0" dirty="0" err="1"/>
              <a:t>Ranazzi</a:t>
            </a:r>
            <a:r>
              <a:rPr lang="it-IT" altLang="it-IT" sz="2800" i="0" dirty="0"/>
              <a:t> di archiviazione proc. Donati +2 del 5 ottobre 2023</a:t>
            </a:r>
          </a:p>
          <a:p>
            <a:endParaRPr lang="it-IT" sz="2800" dirty="0"/>
          </a:p>
          <a:p>
            <a:r>
              <a:rPr lang="it-IT" sz="3200" dirty="0"/>
              <a:t>«…è da escludere il reato di diffamazione, sussistendo l’esimente del diritto di critica rispetto ad una notizia assolutamente verosimile all’epoca dello scritto oggetto di querela, ovvero che vi sia stato un complotto ai danni del marciatore Alex Schwazer o comunque un coinvolgimento dell’opponente nella vicenda della manipolazione dei campioni biologici esaminati.» </a:t>
            </a:r>
          </a:p>
        </p:txBody>
      </p:sp>
    </p:spTree>
    <p:extLst>
      <p:ext uri="{BB962C8B-B14F-4D97-AF65-F5344CB8AC3E}">
        <p14:creationId xmlns:p14="http://schemas.microsoft.com/office/powerpoint/2010/main" val="1988029546"/>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ottotitolo 2">
            <a:extLst>
              <a:ext uri="{FF2B5EF4-FFF2-40B4-BE49-F238E27FC236}">
                <a16:creationId xmlns:a16="http://schemas.microsoft.com/office/drawing/2014/main" id="{F1019535-1EBA-4971-807D-5971E30A2376}"/>
              </a:ext>
            </a:extLst>
          </p:cNvPr>
          <p:cNvSpPr>
            <a:spLocks noGrp="1"/>
          </p:cNvSpPr>
          <p:nvPr>
            <p:ph type="subTitle" idx="1"/>
          </p:nvPr>
        </p:nvSpPr>
        <p:spPr>
          <a:xfrm>
            <a:off x="685799" y="684430"/>
            <a:ext cx="10820401" cy="5486400"/>
          </a:xfrm>
        </p:spPr>
        <p:txBody>
          <a:bodyPr anchor="t">
            <a:normAutofit fontScale="85000" lnSpcReduction="20000"/>
          </a:bodyPr>
          <a:lstStyle/>
          <a:p>
            <a:pPr algn="just"/>
            <a:r>
              <a:rPr lang="it-IT" altLang="it-IT" sz="2800" i="0" dirty="0"/>
              <a:t>«Recupero» della giurisdizione statale?</a:t>
            </a:r>
          </a:p>
          <a:p>
            <a:pPr algn="just"/>
            <a:r>
              <a:rPr lang="it-IT" altLang="it-IT" sz="2800" i="0" dirty="0"/>
              <a:t>Protocollo aggiuntivo alla Convenzione contro il </a:t>
            </a:r>
            <a:r>
              <a:rPr lang="it-IT" altLang="it-IT" sz="2800" dirty="0"/>
              <a:t>doping</a:t>
            </a:r>
            <a:r>
              <a:rPr lang="it-IT" altLang="it-IT" sz="2800" i="0" dirty="0"/>
              <a:t>, concluso a Varsavia il 12 settembre 2002 (ratificato dall’Italia con la legge 30 marzo 2023, n. 37).</a:t>
            </a:r>
          </a:p>
          <a:p>
            <a:pPr algn="just"/>
            <a:r>
              <a:rPr lang="it-IT" altLang="it-IT" sz="2800" i="0" dirty="0"/>
              <a:t>Art. 1 («</a:t>
            </a:r>
            <a:r>
              <a:rPr lang="it-IT" altLang="it-IT" sz="2800" dirty="0"/>
              <a:t>Riconoscimento reciproco dei controlli antidoping</a:t>
            </a:r>
            <a:r>
              <a:rPr lang="it-IT" altLang="it-IT" sz="2800" i="0" dirty="0"/>
              <a:t>»)</a:t>
            </a:r>
          </a:p>
          <a:p>
            <a:pPr algn="just"/>
            <a:r>
              <a:rPr lang="it-IT" altLang="it-IT" sz="2800" i="0" u="sng" dirty="0"/>
              <a:t>Comma 1</a:t>
            </a:r>
            <a:r>
              <a:rPr lang="it-IT" altLang="it-IT" sz="2800" i="0" dirty="0"/>
              <a:t>:</a:t>
            </a:r>
          </a:p>
          <a:p>
            <a:pPr algn="just"/>
            <a:r>
              <a:rPr lang="it-IT" altLang="it-IT" sz="2800" i="0" dirty="0"/>
              <a:t>«</a:t>
            </a:r>
            <a:r>
              <a:rPr lang="it-IT" altLang="it-IT" dirty="0"/>
              <a:t>L</a:t>
            </a:r>
            <a:r>
              <a:rPr lang="it-IT" dirty="0"/>
              <a:t>e Parti riconoscono reciprocamente la competenza delle organizzazioni antidoping sportive o delle organizzazioni antidoping nazionali per effettuare sul loro territorio nazionale, </a:t>
            </a:r>
            <a:r>
              <a:rPr lang="it-IT" b="1" u="sng" dirty="0"/>
              <a:t>conformemente alle prescrizioni nazionali del Paese ospitante</a:t>
            </a:r>
            <a:r>
              <a:rPr lang="it-IT" dirty="0"/>
              <a:t>, controlli antidoping sugli sportivi provenienti dagli altri Stati contraenti della Convenzione</a:t>
            </a:r>
            <a:r>
              <a:rPr lang="it-IT" altLang="it-IT" sz="2800" i="0" dirty="0"/>
              <a:t>».</a:t>
            </a:r>
          </a:p>
          <a:p>
            <a:pPr algn="just"/>
            <a:r>
              <a:rPr lang="it-IT" altLang="it-IT" sz="2800" i="0" u="sng" dirty="0"/>
              <a:t>Comma 3</a:t>
            </a:r>
            <a:r>
              <a:rPr lang="it-IT" altLang="it-IT" sz="2800" i="0" dirty="0"/>
              <a:t>:</a:t>
            </a:r>
          </a:p>
          <a:p>
            <a:pPr algn="just"/>
            <a:r>
              <a:rPr lang="it-IT" dirty="0"/>
              <a:t>«Le Parti riconoscono ugualmente la competenza dell'Agenzia mondiale antidoping (AMA) nonché delle ulteriori organizzazioni di controllo antidoping operanti su mandato di quest'ultima per effettuare, sul loro territorio nazionale o altrove, controlli antidoping sui loro sportivi al di fuori delle competizioni.</a:t>
            </a:r>
          </a:p>
          <a:p>
            <a:pPr algn="just"/>
            <a:r>
              <a:rPr lang="it-IT" dirty="0"/>
              <a:t>I risultati di questi controlli sono comunicati all'organizzazione antidoping nazionale degli sportivi interessati. Tali controlli sono effettuati d'intesa con le organizzazioni sportive menzionate </a:t>
            </a:r>
            <a:r>
              <a:rPr lang="it-IT" dirty="0">
                <a:solidFill>
                  <a:schemeClr val="tx1"/>
                </a:solidFill>
              </a:rPr>
              <a:t>all'articolo 4.3.c della Convenzione </a:t>
            </a:r>
            <a:r>
              <a:rPr lang="it-IT" dirty="0"/>
              <a:t>e </a:t>
            </a:r>
            <a:r>
              <a:rPr lang="it-IT" b="1" u="sng" dirty="0"/>
              <a:t>conformemente alle prescrizioni e alle disposizioni vigenti della legislazione nazionale del Paese ospitante</a:t>
            </a:r>
            <a:r>
              <a:rPr lang="it-IT" dirty="0"/>
              <a:t>».</a:t>
            </a:r>
            <a:endParaRPr lang="it-IT" altLang="it-IT" sz="2800" i="0" dirty="0"/>
          </a:p>
          <a:p>
            <a:pPr algn="just"/>
            <a:endParaRPr lang="it-IT" altLang="it-IT" sz="2800" i="0" dirty="0"/>
          </a:p>
          <a:p>
            <a:endParaRPr lang="it-IT" sz="2800" dirty="0"/>
          </a:p>
        </p:txBody>
      </p:sp>
    </p:spTree>
    <p:extLst>
      <p:ext uri="{BB962C8B-B14F-4D97-AF65-F5344CB8AC3E}">
        <p14:creationId xmlns:p14="http://schemas.microsoft.com/office/powerpoint/2010/main" val="3485904929"/>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8">
            <a:extLst>
              <a:ext uri="{FF2B5EF4-FFF2-40B4-BE49-F238E27FC236}">
                <a16:creationId xmlns:a16="http://schemas.microsoft.com/office/drawing/2014/main" id="{30103171-0BA0-4AF0-AF05-04AFA1A4AC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pic>
        <p:nvPicPr>
          <p:cNvPr id="22" name="Picture 3" descr="Immagine che contiene web, Ragnatela, notte&#10;&#10;Descrizione generata automaticamente">
            <a:extLst>
              <a:ext uri="{FF2B5EF4-FFF2-40B4-BE49-F238E27FC236}">
                <a16:creationId xmlns:a16="http://schemas.microsoft.com/office/drawing/2014/main" id="{8B682A4D-B508-BEDA-5FB3-4CFB9DF0CF82}"/>
              </a:ext>
            </a:extLst>
          </p:cNvPr>
          <p:cNvPicPr>
            <a:picLocks noChangeAspect="1"/>
          </p:cNvPicPr>
          <p:nvPr/>
        </p:nvPicPr>
        <p:blipFill rotWithShape="1">
          <a:blip r:embed="rId2"/>
          <a:srcRect l="49585" r="7186"/>
          <a:stretch/>
        </p:blipFill>
        <p:spPr>
          <a:xfrm>
            <a:off x="20" y="10"/>
            <a:ext cx="4709438" cy="6857989"/>
          </a:xfrm>
          <a:prstGeom prst="rect">
            <a:avLst/>
          </a:prstGeom>
        </p:spPr>
      </p:pic>
      <p:sp>
        <p:nvSpPr>
          <p:cNvPr id="23" name="Rectangle 10">
            <a:extLst>
              <a:ext uri="{FF2B5EF4-FFF2-40B4-BE49-F238E27FC236}">
                <a16:creationId xmlns:a16="http://schemas.microsoft.com/office/drawing/2014/main" id="{E128B901-D4EA-4C4D-A150-23D2A6DEC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09459" y="1"/>
            <a:ext cx="7482541"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useBgFill="1">
        <p:nvSpPr>
          <p:cNvPr id="24" name="Rectangle 12">
            <a:extLst>
              <a:ext uri="{FF2B5EF4-FFF2-40B4-BE49-F238E27FC236}">
                <a16:creationId xmlns:a16="http://schemas.microsoft.com/office/drawing/2014/main" id="{A760B08A-B322-4C79-AB6D-7E4246352E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0200" y="685800"/>
            <a:ext cx="6099101" cy="5486400"/>
          </a:xfrm>
          <a:prstGeom prst="rect">
            <a:avLst/>
          </a:prstGeom>
          <a:ln w="127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a:ea typeface="+mn-ea"/>
              <a:cs typeface="+mn-cs"/>
            </a:endParaRPr>
          </a:p>
        </p:txBody>
      </p:sp>
      <p:sp>
        <p:nvSpPr>
          <p:cNvPr id="2" name="Titolo 1">
            <a:extLst>
              <a:ext uri="{FF2B5EF4-FFF2-40B4-BE49-F238E27FC236}">
                <a16:creationId xmlns:a16="http://schemas.microsoft.com/office/drawing/2014/main" id="{A8B535D7-BF84-4D73-867A-8FC08DB0386B}"/>
              </a:ext>
            </a:extLst>
          </p:cNvPr>
          <p:cNvSpPr>
            <a:spLocks noGrp="1"/>
          </p:cNvSpPr>
          <p:nvPr>
            <p:ph type="ctrTitle"/>
          </p:nvPr>
        </p:nvSpPr>
        <p:spPr>
          <a:xfrm>
            <a:off x="5389773" y="972475"/>
            <a:ext cx="6099101" cy="1866284"/>
          </a:xfrm>
        </p:spPr>
        <p:txBody>
          <a:bodyPr>
            <a:normAutofit/>
          </a:bodyPr>
          <a:lstStyle/>
          <a:p>
            <a:r>
              <a:rPr lang="it-IT" sz="5400" b="1"/>
              <a:t>Grazie per l’attenzione</a:t>
            </a:r>
            <a:endParaRPr lang="it-IT" sz="2800" dirty="0"/>
          </a:p>
        </p:txBody>
      </p:sp>
      <p:sp>
        <p:nvSpPr>
          <p:cNvPr id="3" name="Sottotitolo 2">
            <a:extLst>
              <a:ext uri="{FF2B5EF4-FFF2-40B4-BE49-F238E27FC236}">
                <a16:creationId xmlns:a16="http://schemas.microsoft.com/office/drawing/2014/main" id="{809E03DB-D6D0-4D83-A34B-4895AF648982}"/>
              </a:ext>
            </a:extLst>
          </p:cNvPr>
          <p:cNvSpPr>
            <a:spLocks noGrp="1"/>
          </p:cNvSpPr>
          <p:nvPr>
            <p:ph type="subTitle" idx="1"/>
          </p:nvPr>
        </p:nvSpPr>
        <p:spPr>
          <a:xfrm>
            <a:off x="5497803" y="3429000"/>
            <a:ext cx="5905851" cy="2140527"/>
          </a:xfrm>
        </p:spPr>
        <p:txBody>
          <a:bodyPr>
            <a:normAutofit/>
          </a:bodyPr>
          <a:lstStyle/>
          <a:p>
            <a:pPr>
              <a:lnSpc>
                <a:spcPct val="90000"/>
              </a:lnSpc>
            </a:pPr>
            <a:endParaRPr lang="it-IT" sz="2000" dirty="0"/>
          </a:p>
          <a:p>
            <a:pPr>
              <a:lnSpc>
                <a:spcPct val="90000"/>
              </a:lnSpc>
            </a:pPr>
            <a:r>
              <a:rPr lang="it-IT" b="1" dirty="0"/>
              <a:t>Avv. Prof .Tommaso Marchese</a:t>
            </a:r>
          </a:p>
          <a:p>
            <a:pPr>
              <a:lnSpc>
                <a:spcPct val="90000"/>
              </a:lnSpc>
            </a:pPr>
            <a:r>
              <a:rPr lang="it-IT" dirty="0"/>
              <a:t>Contatti:</a:t>
            </a:r>
          </a:p>
          <a:p>
            <a:pPr>
              <a:lnSpc>
                <a:spcPct val="90000"/>
              </a:lnSpc>
            </a:pPr>
            <a:r>
              <a:rPr lang="it-IT" dirty="0"/>
              <a:t>085 63999 – info@studiolegalemarchese.com</a:t>
            </a:r>
          </a:p>
        </p:txBody>
      </p:sp>
    </p:spTree>
    <p:extLst>
      <p:ext uri="{BB962C8B-B14F-4D97-AF65-F5344CB8AC3E}">
        <p14:creationId xmlns:p14="http://schemas.microsoft.com/office/powerpoint/2010/main" val="3815396706"/>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ottotitolo 2">
            <a:extLst>
              <a:ext uri="{FF2B5EF4-FFF2-40B4-BE49-F238E27FC236}">
                <a16:creationId xmlns:a16="http://schemas.microsoft.com/office/drawing/2014/main" id="{5D865058-7D5B-426C-B28F-B7D65CF30FC3}"/>
              </a:ext>
            </a:extLst>
          </p:cNvPr>
          <p:cNvSpPr>
            <a:spLocks noGrp="1"/>
          </p:cNvSpPr>
          <p:nvPr>
            <p:ph type="subTitle" idx="1"/>
          </p:nvPr>
        </p:nvSpPr>
        <p:spPr>
          <a:xfrm>
            <a:off x="988291" y="931178"/>
            <a:ext cx="10353964" cy="4932727"/>
          </a:xfrm>
        </p:spPr>
        <p:txBody>
          <a:bodyPr anchor="t">
            <a:normAutofit/>
          </a:bodyPr>
          <a:lstStyle/>
          <a:p>
            <a:r>
              <a:rPr lang="it-IT" sz="2800" i="0" dirty="0"/>
              <a:t>In Italia, sia il ruolo di «</a:t>
            </a:r>
            <a:r>
              <a:rPr lang="it-IT" sz="2800" dirty="0"/>
              <a:t>Organizzazione</a:t>
            </a:r>
            <a:r>
              <a:rPr lang="it-IT" sz="2800" i="0" dirty="0"/>
              <a:t> antidoping </a:t>
            </a:r>
            <a:r>
              <a:rPr lang="it-IT" sz="2800" dirty="0"/>
              <a:t>nazionale</a:t>
            </a:r>
            <a:r>
              <a:rPr lang="it-IT" sz="2800" i="0" dirty="0"/>
              <a:t>», sia quello di «</a:t>
            </a:r>
            <a:r>
              <a:rPr lang="it-IT" sz="2800" dirty="0"/>
              <a:t>Organizzazione</a:t>
            </a:r>
            <a:r>
              <a:rPr lang="it-IT" sz="2800" i="0" dirty="0"/>
              <a:t> antidoping </a:t>
            </a:r>
            <a:r>
              <a:rPr lang="it-IT" sz="2800" dirty="0"/>
              <a:t>sportiva</a:t>
            </a:r>
            <a:r>
              <a:rPr lang="it-IT" sz="2800" i="0" dirty="0"/>
              <a:t>» sono rivestiti dal CONI (c.d. «NADO Italia»).</a:t>
            </a:r>
          </a:p>
          <a:p>
            <a:r>
              <a:rPr lang="it-IT" sz="2800" i="0" dirty="0"/>
              <a:t>Questo perché l’Appendice al Codice mondiale antidoping della WADA (l’Agenzia Mondiale Antidoping del CIO, una Fondazione privata di diritto svizzero), entrato in vigore il 1°.1.2004, allegato alla Convenzione internazionale dell’UNESCO contro il </a:t>
            </a:r>
            <a:r>
              <a:rPr lang="it-IT" sz="2800" dirty="0"/>
              <a:t>doping</a:t>
            </a:r>
            <a:r>
              <a:rPr lang="it-IT" sz="2800" i="0" dirty="0"/>
              <a:t> nello sport (ratificata dall’Italia con la legge 26.11.2007, n. 230), sebbene non vincolante per gli Stati parte della Convenzione (art. 4), stabilisce quanto segue:</a:t>
            </a:r>
          </a:p>
        </p:txBody>
      </p:sp>
    </p:spTree>
    <p:extLst>
      <p:ext uri="{BB962C8B-B14F-4D97-AF65-F5344CB8AC3E}">
        <p14:creationId xmlns:p14="http://schemas.microsoft.com/office/powerpoint/2010/main" val="1010132216"/>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ottotitolo 2">
            <a:extLst>
              <a:ext uri="{FF2B5EF4-FFF2-40B4-BE49-F238E27FC236}">
                <a16:creationId xmlns:a16="http://schemas.microsoft.com/office/drawing/2014/main" id="{8A55766A-42D7-4ED1-B0C0-BEAAE3024872}"/>
              </a:ext>
            </a:extLst>
          </p:cNvPr>
          <p:cNvSpPr>
            <a:spLocks noGrp="1"/>
          </p:cNvSpPr>
          <p:nvPr>
            <p:ph type="subTitle" idx="1"/>
          </p:nvPr>
        </p:nvSpPr>
        <p:spPr>
          <a:xfrm>
            <a:off x="840509" y="858982"/>
            <a:ext cx="10584873" cy="5153891"/>
          </a:xfrm>
        </p:spPr>
        <p:txBody>
          <a:bodyPr anchor="t">
            <a:normAutofit/>
          </a:bodyPr>
          <a:lstStyle/>
          <a:p>
            <a:r>
              <a:rPr lang="it-IT" sz="2800" dirty="0"/>
              <a:t>«Organizzazione nazionale antidoping: l'ente/gli enti designati da ciascun paese come titolari dell'autorità primaria e responsabilità di adottare ed implementare le norme antidoping, dirigere la raccolta dei Campioni, gestire i risultati dei test e condurre la Gestione dei risultati a livello nazionale. </a:t>
            </a:r>
            <a:r>
              <a:rPr lang="it-IT" sz="2800" b="1" u="sng" dirty="0"/>
              <a:t>Se questa designazione non è stata effettuata dalla/dalle autorità pubbliche competenti, l’ente sarà il Comitato Olimpico Nazionale del paese o un suo designato</a:t>
            </a:r>
            <a:r>
              <a:rPr lang="it-IT" sz="2800" dirty="0"/>
              <a:t>.»</a:t>
            </a:r>
          </a:p>
          <a:p>
            <a:r>
              <a:rPr lang="it-IT" dirty="0"/>
              <a:t> </a:t>
            </a:r>
          </a:p>
          <a:p>
            <a:r>
              <a:rPr lang="it-IT" dirty="0"/>
              <a:t>«National Anti-Doping Organization: The </a:t>
            </a:r>
            <a:r>
              <a:rPr lang="it-IT" dirty="0" err="1"/>
              <a:t>entity</a:t>
            </a:r>
            <a:r>
              <a:rPr lang="it-IT" dirty="0"/>
              <a:t>(</a:t>
            </a:r>
            <a:r>
              <a:rPr lang="it-IT" dirty="0" err="1"/>
              <a:t>ies</a:t>
            </a:r>
            <a:r>
              <a:rPr lang="it-IT" dirty="0"/>
              <a:t>) </a:t>
            </a:r>
            <a:r>
              <a:rPr lang="it-IT" dirty="0" err="1"/>
              <a:t>designated</a:t>
            </a:r>
            <a:r>
              <a:rPr lang="it-IT" dirty="0"/>
              <a:t> by </a:t>
            </a:r>
            <a:r>
              <a:rPr lang="it-IT" dirty="0" err="1"/>
              <a:t>each</a:t>
            </a:r>
            <a:r>
              <a:rPr lang="it-IT" dirty="0"/>
              <a:t> country </a:t>
            </a:r>
            <a:r>
              <a:rPr lang="it-IT" dirty="0" err="1"/>
              <a:t>as</a:t>
            </a:r>
            <a:r>
              <a:rPr lang="it-IT" dirty="0"/>
              <a:t> </a:t>
            </a:r>
            <a:r>
              <a:rPr lang="it-IT" dirty="0" err="1"/>
              <a:t>possessing</a:t>
            </a:r>
            <a:r>
              <a:rPr lang="it-IT" dirty="0"/>
              <a:t> the </a:t>
            </a:r>
            <a:r>
              <a:rPr lang="it-IT" dirty="0" err="1"/>
              <a:t>primary</a:t>
            </a:r>
            <a:r>
              <a:rPr lang="it-IT" dirty="0"/>
              <a:t> authority and </a:t>
            </a:r>
            <a:r>
              <a:rPr lang="it-IT" dirty="0" err="1"/>
              <a:t>responsibility</a:t>
            </a:r>
            <a:r>
              <a:rPr lang="it-IT" dirty="0"/>
              <a:t> to </a:t>
            </a:r>
            <a:r>
              <a:rPr lang="it-IT" dirty="0" err="1"/>
              <a:t>adopt</a:t>
            </a:r>
            <a:r>
              <a:rPr lang="it-IT" dirty="0"/>
              <a:t> and </a:t>
            </a:r>
            <a:r>
              <a:rPr lang="it-IT" dirty="0" err="1"/>
              <a:t>implement</a:t>
            </a:r>
            <a:r>
              <a:rPr lang="it-IT" dirty="0"/>
              <a:t> anti-doping rules, </a:t>
            </a:r>
            <a:r>
              <a:rPr lang="it-IT" dirty="0" err="1"/>
              <a:t>direct</a:t>
            </a:r>
            <a:r>
              <a:rPr lang="it-IT" dirty="0"/>
              <a:t> the </a:t>
            </a:r>
            <a:r>
              <a:rPr lang="it-IT" dirty="0" err="1"/>
              <a:t>collection</a:t>
            </a:r>
            <a:r>
              <a:rPr lang="it-IT" dirty="0"/>
              <a:t> of Samples, </a:t>
            </a:r>
            <a:r>
              <a:rPr lang="it-IT" dirty="0" err="1"/>
              <a:t>manage</a:t>
            </a:r>
            <a:r>
              <a:rPr lang="it-IT" dirty="0"/>
              <a:t> test </a:t>
            </a:r>
            <a:r>
              <a:rPr lang="it-IT" dirty="0" err="1"/>
              <a:t>results</a:t>
            </a:r>
            <a:r>
              <a:rPr lang="it-IT" dirty="0"/>
              <a:t> and </a:t>
            </a:r>
            <a:r>
              <a:rPr lang="it-IT" dirty="0" err="1"/>
              <a:t>conduct</a:t>
            </a:r>
            <a:r>
              <a:rPr lang="it-IT" dirty="0"/>
              <a:t> </a:t>
            </a:r>
            <a:r>
              <a:rPr lang="it-IT" dirty="0" err="1"/>
              <a:t>Results</a:t>
            </a:r>
            <a:r>
              <a:rPr lang="it-IT" dirty="0"/>
              <a:t> Management </a:t>
            </a:r>
            <a:r>
              <a:rPr lang="it-IT" dirty="0" err="1"/>
              <a:t>at</a:t>
            </a:r>
            <a:r>
              <a:rPr lang="it-IT" dirty="0"/>
              <a:t> the national </a:t>
            </a:r>
            <a:r>
              <a:rPr lang="it-IT" dirty="0" err="1"/>
              <a:t>level</a:t>
            </a:r>
            <a:r>
              <a:rPr lang="it-IT" dirty="0"/>
              <a:t>. </a:t>
            </a:r>
            <a:r>
              <a:rPr lang="it-IT" b="1" u="sng" dirty="0" err="1"/>
              <a:t>If</a:t>
            </a:r>
            <a:r>
              <a:rPr lang="it-IT" b="1" u="sng" dirty="0"/>
              <a:t> </a:t>
            </a:r>
            <a:r>
              <a:rPr lang="it-IT" b="1" u="sng" dirty="0" err="1"/>
              <a:t>this</a:t>
            </a:r>
            <a:r>
              <a:rPr lang="it-IT" b="1" u="sng" dirty="0"/>
              <a:t> </a:t>
            </a:r>
            <a:r>
              <a:rPr lang="it-IT" b="1" u="sng" dirty="0" err="1"/>
              <a:t>designation</a:t>
            </a:r>
            <a:r>
              <a:rPr lang="it-IT" b="1" u="sng" dirty="0"/>
              <a:t> </a:t>
            </a:r>
            <a:r>
              <a:rPr lang="it-IT" b="1" u="sng" dirty="0" err="1"/>
              <a:t>has</a:t>
            </a:r>
            <a:r>
              <a:rPr lang="it-IT" b="1" u="sng" dirty="0"/>
              <a:t> </a:t>
            </a:r>
            <a:r>
              <a:rPr lang="it-IT" b="1" u="sng" dirty="0" err="1"/>
              <a:t>not</a:t>
            </a:r>
            <a:r>
              <a:rPr lang="it-IT" b="1" u="sng" dirty="0"/>
              <a:t> </a:t>
            </a:r>
            <a:r>
              <a:rPr lang="it-IT" b="1" u="sng" dirty="0" err="1"/>
              <a:t>been</a:t>
            </a:r>
            <a:r>
              <a:rPr lang="it-IT" b="1" u="sng" dirty="0"/>
              <a:t> made by the </a:t>
            </a:r>
            <a:r>
              <a:rPr lang="it-IT" b="1" u="sng" dirty="0" err="1"/>
              <a:t>competent</a:t>
            </a:r>
            <a:r>
              <a:rPr lang="it-IT" b="1" u="sng" dirty="0"/>
              <a:t> public authority(</a:t>
            </a:r>
            <a:r>
              <a:rPr lang="it-IT" b="1" u="sng" dirty="0" err="1"/>
              <a:t>ies</a:t>
            </a:r>
            <a:r>
              <a:rPr lang="it-IT" b="1" u="sng" dirty="0"/>
              <a:t>), the </a:t>
            </a:r>
            <a:r>
              <a:rPr lang="it-IT" b="1" u="sng" dirty="0" err="1"/>
              <a:t>entity</a:t>
            </a:r>
            <a:r>
              <a:rPr lang="it-IT" b="1" u="sng" dirty="0"/>
              <a:t> </a:t>
            </a:r>
            <a:r>
              <a:rPr lang="it-IT" b="1" u="sng" dirty="0" err="1"/>
              <a:t>shall</a:t>
            </a:r>
            <a:r>
              <a:rPr lang="it-IT" b="1" u="sng" dirty="0"/>
              <a:t> be the </a:t>
            </a:r>
            <a:r>
              <a:rPr lang="it-IT" b="1" u="sng" dirty="0" err="1"/>
              <a:t>country’s</a:t>
            </a:r>
            <a:r>
              <a:rPr lang="it-IT" b="1" u="sng" dirty="0"/>
              <a:t> National Olympic Committee or </a:t>
            </a:r>
            <a:r>
              <a:rPr lang="it-IT" b="1" u="sng" dirty="0" err="1"/>
              <a:t>its</a:t>
            </a:r>
            <a:r>
              <a:rPr lang="it-IT" b="1" u="sng" dirty="0"/>
              <a:t> </a:t>
            </a:r>
            <a:r>
              <a:rPr lang="it-IT" b="1" u="sng" dirty="0" err="1"/>
              <a:t>designee</a:t>
            </a:r>
            <a:r>
              <a:rPr lang="it-IT" dirty="0"/>
              <a:t>.»</a:t>
            </a:r>
          </a:p>
          <a:p>
            <a:endParaRPr lang="it-IT" sz="2800" dirty="0"/>
          </a:p>
        </p:txBody>
      </p:sp>
    </p:spTree>
    <p:extLst>
      <p:ext uri="{BB962C8B-B14F-4D97-AF65-F5344CB8AC3E}">
        <p14:creationId xmlns:p14="http://schemas.microsoft.com/office/powerpoint/2010/main" val="1045363825"/>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ottotitolo 2">
            <a:extLst>
              <a:ext uri="{FF2B5EF4-FFF2-40B4-BE49-F238E27FC236}">
                <a16:creationId xmlns:a16="http://schemas.microsoft.com/office/drawing/2014/main" id="{85A26185-614F-47C3-B768-B1D4F9DBC45B}"/>
              </a:ext>
            </a:extLst>
          </p:cNvPr>
          <p:cNvSpPr>
            <a:spLocks noGrp="1"/>
          </p:cNvSpPr>
          <p:nvPr>
            <p:ph type="subTitle" idx="1"/>
          </p:nvPr>
        </p:nvSpPr>
        <p:spPr>
          <a:xfrm>
            <a:off x="685798" y="684431"/>
            <a:ext cx="10820401" cy="5670187"/>
          </a:xfrm>
        </p:spPr>
        <p:txBody>
          <a:bodyPr anchor="t">
            <a:normAutofit/>
          </a:bodyPr>
          <a:lstStyle/>
          <a:p>
            <a:r>
              <a:rPr lang="it-IT" sz="2800" i="0" dirty="0"/>
              <a:t>In realtà la legge 18.12.2000, n. 376, aveva istituito presso il Ministero della Sanità (oggi della Salute) una </a:t>
            </a:r>
            <a:r>
              <a:rPr lang="it-IT" sz="2800" dirty="0"/>
              <a:t>Commissione per la vigilanza ed il controllo sul doping e per la tutela della salute nelle attività sportive </a:t>
            </a:r>
            <a:r>
              <a:rPr lang="it-IT" sz="2800" i="0" dirty="0"/>
              <a:t>con il compito, tra l’altro, di effettuare i controlli </a:t>
            </a:r>
            <a:r>
              <a:rPr lang="it-IT" sz="2800" dirty="0"/>
              <a:t>antidoping</a:t>
            </a:r>
            <a:r>
              <a:rPr lang="it-IT" sz="2800" i="0" dirty="0"/>
              <a:t> tramite i laboratori accreditati.</a:t>
            </a:r>
          </a:p>
          <a:p>
            <a:r>
              <a:rPr lang="it-IT" sz="2800" i="0" dirty="0"/>
              <a:t>Ma, per effetto dell’«</a:t>
            </a:r>
            <a:r>
              <a:rPr lang="it-IT" sz="2800" dirty="0"/>
              <a:t>Atto di intesa</a:t>
            </a:r>
            <a:r>
              <a:rPr lang="it-IT" sz="2800" i="0" dirty="0"/>
              <a:t>» del 4.9.2007 tra il Ministero della Salute, il Ministero delle politiche giovanili e delle attività sportive ed il CONI, alla Commissione è stata lasciata l’attività di controllo </a:t>
            </a:r>
            <a:r>
              <a:rPr lang="it-IT" sz="2800" dirty="0"/>
              <a:t>antidoping</a:t>
            </a:r>
            <a:r>
              <a:rPr lang="it-IT" sz="2800" i="0" dirty="0"/>
              <a:t> sulle categorie di atleti amatoriali e dilettanti, mentre l’attività di controllo sullo </a:t>
            </a:r>
            <a:r>
              <a:rPr lang="it-IT" sz="2800" dirty="0"/>
              <a:t>sport</a:t>
            </a:r>
            <a:r>
              <a:rPr lang="it-IT" sz="2800" i="0" dirty="0"/>
              <a:t> professionistico è stata interamente demandata al CONI.</a:t>
            </a:r>
          </a:p>
          <a:p>
            <a:r>
              <a:rPr lang="it-IT" sz="2800" i="0" dirty="0"/>
              <a:t>Le funzioni della Commissione sono state trasferite, nell’ambito del Comitato tecnico sanitario del Ministero, alla </a:t>
            </a:r>
            <a:r>
              <a:rPr lang="it-IT" sz="2800" dirty="0"/>
              <a:t>«Sezione per la vigilanza ed il controllo sul doping e per la tutela della salute nelle attività sportive».</a:t>
            </a:r>
          </a:p>
        </p:txBody>
      </p:sp>
    </p:spTree>
    <p:extLst>
      <p:ext uri="{BB962C8B-B14F-4D97-AF65-F5344CB8AC3E}">
        <p14:creationId xmlns:p14="http://schemas.microsoft.com/office/powerpoint/2010/main" val="548662353"/>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ottotitolo 2">
            <a:extLst>
              <a:ext uri="{FF2B5EF4-FFF2-40B4-BE49-F238E27FC236}">
                <a16:creationId xmlns:a16="http://schemas.microsoft.com/office/drawing/2014/main" id="{67380626-95FF-416F-8BB6-27948721A755}"/>
              </a:ext>
            </a:extLst>
          </p:cNvPr>
          <p:cNvSpPr>
            <a:spLocks noGrp="1"/>
          </p:cNvSpPr>
          <p:nvPr>
            <p:ph type="subTitle" idx="1"/>
          </p:nvPr>
        </p:nvSpPr>
        <p:spPr>
          <a:xfrm>
            <a:off x="979055" y="932873"/>
            <a:ext cx="10206181" cy="5033818"/>
          </a:xfrm>
        </p:spPr>
        <p:txBody>
          <a:bodyPr anchor="t">
            <a:normAutofit/>
          </a:bodyPr>
          <a:lstStyle/>
          <a:p>
            <a:r>
              <a:rPr lang="it-IT" sz="4000" i="0" dirty="0"/>
              <a:t>Principi fondamentali del processo sportivo, discendenti dal Codice mondiale </a:t>
            </a:r>
            <a:r>
              <a:rPr lang="it-IT" sz="4000" dirty="0"/>
              <a:t>antidoping</a:t>
            </a:r>
            <a:r>
              <a:rPr lang="it-IT" sz="4000" i="0" dirty="0"/>
              <a:t>:</a:t>
            </a:r>
          </a:p>
          <a:p>
            <a:pPr marL="457200" indent="-457200">
              <a:buFont typeface="Arial" panose="020B0604020202020204" pitchFamily="34" charset="0"/>
              <a:buChar char="•"/>
            </a:pPr>
            <a:r>
              <a:rPr lang="it-IT" sz="4000" dirty="0" err="1"/>
              <a:t>strict</a:t>
            </a:r>
            <a:r>
              <a:rPr lang="it-IT" sz="4000" dirty="0"/>
              <a:t> liability </a:t>
            </a:r>
            <a:r>
              <a:rPr lang="it-IT" sz="4000" i="0" dirty="0"/>
              <a:t>(art. 2.1.1);</a:t>
            </a:r>
          </a:p>
          <a:p>
            <a:pPr marL="457200" indent="-457200">
              <a:buFont typeface="Arial" panose="020B0604020202020204" pitchFamily="34" charset="0"/>
              <a:buChar char="•"/>
            </a:pPr>
            <a:r>
              <a:rPr lang="it-IT" sz="4000" dirty="0" err="1"/>
              <a:t>comfortable</a:t>
            </a:r>
            <a:r>
              <a:rPr lang="it-IT" sz="4000" dirty="0"/>
              <a:t> </a:t>
            </a:r>
            <a:r>
              <a:rPr lang="it-IT" sz="4000" dirty="0" err="1"/>
              <a:t>satisfaction</a:t>
            </a:r>
            <a:r>
              <a:rPr lang="it-IT" sz="4000" dirty="0"/>
              <a:t> </a:t>
            </a:r>
            <a:r>
              <a:rPr lang="it-IT" sz="4000" i="0" dirty="0"/>
              <a:t>(art. 3.1);</a:t>
            </a:r>
          </a:p>
          <a:p>
            <a:pPr marL="457200" indent="-457200">
              <a:buFont typeface="Arial" panose="020B0604020202020204" pitchFamily="34" charset="0"/>
              <a:buChar char="•"/>
            </a:pPr>
            <a:r>
              <a:rPr lang="it-IT" sz="4000" i="0" dirty="0"/>
              <a:t>presunzione di attendibilità dei laboratori accreditati WADA (art. 3.2.2)</a:t>
            </a:r>
          </a:p>
          <a:p>
            <a:endParaRPr lang="it-IT" sz="2800" dirty="0"/>
          </a:p>
        </p:txBody>
      </p:sp>
    </p:spTree>
    <p:extLst>
      <p:ext uri="{BB962C8B-B14F-4D97-AF65-F5344CB8AC3E}">
        <p14:creationId xmlns:p14="http://schemas.microsoft.com/office/powerpoint/2010/main" val="3503175701"/>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ottotitolo 2">
            <a:extLst>
              <a:ext uri="{FF2B5EF4-FFF2-40B4-BE49-F238E27FC236}">
                <a16:creationId xmlns:a16="http://schemas.microsoft.com/office/drawing/2014/main" id="{DBAE8905-72DF-4F9D-A625-CA5B835221E1}"/>
              </a:ext>
            </a:extLst>
          </p:cNvPr>
          <p:cNvSpPr>
            <a:spLocks noGrp="1"/>
          </p:cNvSpPr>
          <p:nvPr>
            <p:ph type="subTitle" idx="1"/>
          </p:nvPr>
        </p:nvSpPr>
        <p:spPr>
          <a:xfrm>
            <a:off x="914400" y="755009"/>
            <a:ext cx="10427516" cy="5150841"/>
          </a:xfrm>
        </p:spPr>
        <p:txBody>
          <a:bodyPr anchor="t">
            <a:normAutofit/>
          </a:bodyPr>
          <a:lstStyle/>
          <a:p>
            <a:r>
              <a:rPr lang="it-IT" sz="2800" b="1" i="0" dirty="0"/>
              <a:t>Principio di </a:t>
            </a:r>
            <a:r>
              <a:rPr lang="it-IT" sz="2800" b="1" dirty="0" err="1"/>
              <a:t>strict</a:t>
            </a:r>
            <a:r>
              <a:rPr lang="it-IT" sz="2800" b="1" dirty="0"/>
              <a:t> liability </a:t>
            </a:r>
            <a:r>
              <a:rPr lang="it-IT" sz="2800" b="1" i="0" dirty="0"/>
              <a:t>(art. 2.1.1)</a:t>
            </a:r>
          </a:p>
          <a:p>
            <a:r>
              <a:rPr lang="it-IT" sz="2600" i="0" dirty="0"/>
              <a:t>È responsabilità personale dell’Atleta assicurarsi di non assumere alcuna sostanza proibita. Gli Atleti sono responsabili di qualsiasi sostanza proibita o dei suoi metaboliti o markers siano riscontrati nei propri campioni biologici. Di conseguenza, ai fini dell’accertamento della violazione dell’articolo 2.1 non è necessario dimostrare il dolo, la colpa, la negligenza o l’uso consapevole da parte dell’Atleta</a:t>
            </a:r>
            <a:r>
              <a:rPr lang="it-IT" sz="2600" dirty="0"/>
              <a:t>.</a:t>
            </a:r>
          </a:p>
          <a:p>
            <a:r>
              <a:rPr lang="it-IT" dirty="0"/>
              <a:t> </a:t>
            </a:r>
          </a:p>
          <a:p>
            <a:r>
              <a:rPr lang="it-IT" sz="2200" dirty="0"/>
              <a:t>It </a:t>
            </a:r>
            <a:r>
              <a:rPr lang="it-IT" sz="2200" dirty="0" err="1"/>
              <a:t>is</a:t>
            </a:r>
            <a:r>
              <a:rPr lang="it-IT" sz="2200" dirty="0"/>
              <a:t> the </a:t>
            </a:r>
            <a:r>
              <a:rPr lang="it-IT" sz="2200" dirty="0" err="1"/>
              <a:t>Athletes</a:t>
            </a:r>
            <a:r>
              <a:rPr lang="it-IT" sz="2200" dirty="0"/>
              <a:t>’ personal duty to </a:t>
            </a:r>
            <a:r>
              <a:rPr lang="it-IT" sz="2200" dirty="0" err="1"/>
              <a:t>ensure</a:t>
            </a:r>
            <a:r>
              <a:rPr lang="it-IT" sz="2200" dirty="0"/>
              <a:t> </a:t>
            </a:r>
            <a:r>
              <a:rPr lang="it-IT" sz="2200" dirty="0" err="1"/>
              <a:t>that</a:t>
            </a:r>
            <a:r>
              <a:rPr lang="it-IT" sz="2200" dirty="0"/>
              <a:t> no </a:t>
            </a:r>
            <a:r>
              <a:rPr lang="it-IT" sz="2200" dirty="0" err="1"/>
              <a:t>Prohibited</a:t>
            </a:r>
            <a:r>
              <a:rPr lang="it-IT" sz="2200" dirty="0"/>
              <a:t> </a:t>
            </a:r>
            <a:r>
              <a:rPr lang="it-IT" sz="2200" dirty="0" err="1"/>
              <a:t>Substance</a:t>
            </a:r>
            <a:r>
              <a:rPr lang="it-IT" sz="2200" dirty="0"/>
              <a:t> </a:t>
            </a:r>
            <a:r>
              <a:rPr lang="it-IT" sz="2200" dirty="0" err="1"/>
              <a:t>enters</a:t>
            </a:r>
            <a:r>
              <a:rPr lang="it-IT" sz="2200" dirty="0"/>
              <a:t> </a:t>
            </a:r>
            <a:r>
              <a:rPr lang="it-IT" sz="2200" dirty="0" err="1"/>
              <a:t>their</a:t>
            </a:r>
            <a:r>
              <a:rPr lang="it-IT" sz="2200" dirty="0"/>
              <a:t> bodies. </a:t>
            </a:r>
            <a:r>
              <a:rPr lang="it-IT" sz="2200" dirty="0" err="1"/>
              <a:t>Athletes</a:t>
            </a:r>
            <a:r>
              <a:rPr lang="it-IT" sz="2200" dirty="0"/>
              <a:t> are </a:t>
            </a:r>
            <a:r>
              <a:rPr lang="it-IT" sz="2200" dirty="0" err="1"/>
              <a:t>responsible</a:t>
            </a:r>
            <a:r>
              <a:rPr lang="it-IT" sz="2200" dirty="0"/>
              <a:t> for </a:t>
            </a:r>
            <a:r>
              <a:rPr lang="it-IT" sz="2200" dirty="0" err="1"/>
              <a:t>any</a:t>
            </a:r>
            <a:r>
              <a:rPr lang="it-IT" sz="2200" dirty="0"/>
              <a:t> </a:t>
            </a:r>
            <a:r>
              <a:rPr lang="it-IT" sz="2200" dirty="0" err="1"/>
              <a:t>Prohibited</a:t>
            </a:r>
            <a:r>
              <a:rPr lang="it-IT" sz="2200" dirty="0"/>
              <a:t> </a:t>
            </a:r>
            <a:r>
              <a:rPr lang="it-IT" sz="2200" dirty="0" err="1"/>
              <a:t>Substance</a:t>
            </a:r>
            <a:r>
              <a:rPr lang="it-IT" sz="2200" dirty="0"/>
              <a:t> or </a:t>
            </a:r>
            <a:r>
              <a:rPr lang="it-IT" sz="2200" dirty="0" err="1"/>
              <a:t>its</a:t>
            </a:r>
            <a:r>
              <a:rPr lang="it-IT" sz="2200" dirty="0"/>
              <a:t> </a:t>
            </a:r>
            <a:r>
              <a:rPr lang="it-IT" sz="2200" dirty="0" err="1"/>
              <a:t>Metabolites</a:t>
            </a:r>
            <a:r>
              <a:rPr lang="it-IT" sz="2200" dirty="0"/>
              <a:t> or Markers </a:t>
            </a:r>
            <a:r>
              <a:rPr lang="it-IT" sz="2200" dirty="0" err="1"/>
              <a:t>found</a:t>
            </a:r>
            <a:r>
              <a:rPr lang="it-IT" sz="2200" dirty="0"/>
              <a:t> to be </a:t>
            </a:r>
            <a:r>
              <a:rPr lang="it-IT" sz="2200" dirty="0" err="1"/>
              <a:t>present</a:t>
            </a:r>
            <a:r>
              <a:rPr lang="it-IT" sz="2200" dirty="0"/>
              <a:t> in </a:t>
            </a:r>
            <a:r>
              <a:rPr lang="it-IT" sz="2200" dirty="0" err="1"/>
              <a:t>their</a:t>
            </a:r>
            <a:r>
              <a:rPr lang="it-IT" sz="2200" dirty="0"/>
              <a:t> Samples. </a:t>
            </a:r>
            <a:r>
              <a:rPr lang="it-IT" sz="2200" dirty="0" err="1"/>
              <a:t>Accordingly</a:t>
            </a:r>
            <a:r>
              <a:rPr lang="it-IT" sz="2200" dirty="0"/>
              <a:t>, it </a:t>
            </a:r>
            <a:r>
              <a:rPr lang="it-IT" sz="2200" dirty="0" err="1"/>
              <a:t>is</a:t>
            </a:r>
            <a:r>
              <a:rPr lang="it-IT" sz="2200" dirty="0"/>
              <a:t> </a:t>
            </a:r>
            <a:r>
              <a:rPr lang="it-IT" sz="2200" dirty="0" err="1"/>
              <a:t>not</a:t>
            </a:r>
            <a:r>
              <a:rPr lang="it-IT" sz="2200" dirty="0"/>
              <a:t> </a:t>
            </a:r>
            <a:r>
              <a:rPr lang="it-IT" sz="2200" dirty="0" err="1"/>
              <a:t>necessary</a:t>
            </a:r>
            <a:r>
              <a:rPr lang="it-IT" sz="2200" dirty="0"/>
              <a:t> </a:t>
            </a:r>
            <a:r>
              <a:rPr lang="it-IT" sz="2200" dirty="0" err="1"/>
              <a:t>that</a:t>
            </a:r>
            <a:r>
              <a:rPr lang="it-IT" sz="2200" dirty="0"/>
              <a:t> </a:t>
            </a:r>
            <a:r>
              <a:rPr lang="it-IT" sz="2200" dirty="0" err="1"/>
              <a:t>intent</a:t>
            </a:r>
            <a:r>
              <a:rPr lang="it-IT" sz="2200" dirty="0"/>
              <a:t>, Fault, </a:t>
            </a:r>
            <a:r>
              <a:rPr lang="it-IT" sz="2200" dirty="0" err="1"/>
              <a:t>Negligence</a:t>
            </a:r>
            <a:r>
              <a:rPr lang="it-IT" sz="2200" dirty="0"/>
              <a:t> or </a:t>
            </a:r>
            <a:r>
              <a:rPr lang="it-IT" sz="2200" dirty="0" err="1"/>
              <a:t>knowing</a:t>
            </a:r>
            <a:r>
              <a:rPr lang="it-IT" sz="2200" dirty="0"/>
              <a:t> Use on the </a:t>
            </a:r>
            <a:r>
              <a:rPr lang="it-IT" sz="2200" dirty="0" err="1"/>
              <a:t>Athlete’s</a:t>
            </a:r>
            <a:r>
              <a:rPr lang="it-IT" sz="2200" dirty="0"/>
              <a:t> part be </a:t>
            </a:r>
            <a:r>
              <a:rPr lang="it-IT" sz="2200" dirty="0" err="1"/>
              <a:t>demonstrated</a:t>
            </a:r>
            <a:r>
              <a:rPr lang="it-IT" sz="2200" dirty="0"/>
              <a:t> in </a:t>
            </a:r>
            <a:r>
              <a:rPr lang="it-IT" sz="2200" dirty="0" err="1"/>
              <a:t>order</a:t>
            </a:r>
            <a:r>
              <a:rPr lang="it-IT" sz="2200" dirty="0"/>
              <a:t> to </a:t>
            </a:r>
            <a:r>
              <a:rPr lang="it-IT" sz="2200" dirty="0" err="1"/>
              <a:t>establish</a:t>
            </a:r>
            <a:r>
              <a:rPr lang="it-IT" sz="2200" dirty="0"/>
              <a:t> an anti-doping rule </a:t>
            </a:r>
            <a:r>
              <a:rPr lang="it-IT" sz="2200" dirty="0" err="1"/>
              <a:t>violation</a:t>
            </a:r>
            <a:r>
              <a:rPr lang="it-IT" sz="2200" dirty="0"/>
              <a:t> under </a:t>
            </a:r>
            <a:r>
              <a:rPr lang="it-IT" sz="2200" dirty="0" err="1"/>
              <a:t>Article</a:t>
            </a:r>
            <a:r>
              <a:rPr lang="it-IT" sz="2200" dirty="0"/>
              <a:t> 2.1. </a:t>
            </a:r>
          </a:p>
          <a:p>
            <a:endParaRPr lang="it-IT" sz="2800" i="0" dirty="0"/>
          </a:p>
        </p:txBody>
      </p:sp>
    </p:spTree>
    <p:extLst>
      <p:ext uri="{BB962C8B-B14F-4D97-AF65-F5344CB8AC3E}">
        <p14:creationId xmlns:p14="http://schemas.microsoft.com/office/powerpoint/2010/main" val="3860064141"/>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ottotitolo 2">
            <a:extLst>
              <a:ext uri="{FF2B5EF4-FFF2-40B4-BE49-F238E27FC236}">
                <a16:creationId xmlns:a16="http://schemas.microsoft.com/office/drawing/2014/main" id="{5D856771-36B9-4468-BC8E-BCCE34F1F9F7}"/>
              </a:ext>
            </a:extLst>
          </p:cNvPr>
          <p:cNvSpPr>
            <a:spLocks noGrp="1"/>
          </p:cNvSpPr>
          <p:nvPr>
            <p:ph type="subTitle" idx="1"/>
          </p:nvPr>
        </p:nvSpPr>
        <p:spPr>
          <a:xfrm>
            <a:off x="947956" y="872456"/>
            <a:ext cx="10377181" cy="5083728"/>
          </a:xfrm>
        </p:spPr>
        <p:txBody>
          <a:bodyPr anchor="t">
            <a:normAutofit/>
          </a:bodyPr>
          <a:lstStyle/>
          <a:p>
            <a:r>
              <a:rPr lang="it-IT" sz="2800" b="1" i="0" dirty="0"/>
              <a:t>Principio di </a:t>
            </a:r>
            <a:r>
              <a:rPr lang="it-IT" sz="2800" b="1" dirty="0" err="1"/>
              <a:t>comfortable</a:t>
            </a:r>
            <a:r>
              <a:rPr lang="it-IT" sz="2800" b="1" dirty="0"/>
              <a:t> </a:t>
            </a:r>
            <a:r>
              <a:rPr lang="it-IT" sz="2800" b="1" dirty="0" err="1"/>
              <a:t>satisfaction</a:t>
            </a:r>
            <a:r>
              <a:rPr lang="it-IT" sz="2800" b="1" dirty="0"/>
              <a:t> </a:t>
            </a:r>
            <a:r>
              <a:rPr lang="it-IT" sz="2800" b="1" i="0" dirty="0"/>
              <a:t>(art. 3.1)</a:t>
            </a:r>
          </a:p>
          <a:p>
            <a:endParaRPr lang="it-IT" sz="2800" i="0" dirty="0"/>
          </a:p>
          <a:p>
            <a:r>
              <a:rPr lang="it-IT" sz="3200" i="0" dirty="0"/>
              <a:t>Il grado della prova in tutti i casi è più importante di una semplice preponderanza di probabilità, ma meno di una prova al di là di ogni ragionevole dubbio.</a:t>
            </a:r>
          </a:p>
          <a:p>
            <a:r>
              <a:rPr lang="it-IT" dirty="0"/>
              <a:t> </a:t>
            </a:r>
          </a:p>
          <a:p>
            <a:r>
              <a:rPr lang="it-IT" sz="2800" dirty="0" err="1"/>
              <a:t>This</a:t>
            </a:r>
            <a:r>
              <a:rPr lang="it-IT" sz="2800" dirty="0"/>
              <a:t> standard of </a:t>
            </a:r>
            <a:r>
              <a:rPr lang="it-IT" sz="2800" dirty="0" err="1"/>
              <a:t>proof</a:t>
            </a:r>
            <a:r>
              <a:rPr lang="it-IT" sz="2800" dirty="0"/>
              <a:t> in </a:t>
            </a:r>
            <a:r>
              <a:rPr lang="it-IT" sz="2800" dirty="0" err="1"/>
              <a:t>all</a:t>
            </a:r>
            <a:r>
              <a:rPr lang="it-IT" sz="2800" dirty="0"/>
              <a:t> </a:t>
            </a:r>
            <a:r>
              <a:rPr lang="it-IT" sz="2800" dirty="0" err="1"/>
              <a:t>cases</a:t>
            </a:r>
            <a:r>
              <a:rPr lang="it-IT" sz="2800" dirty="0"/>
              <a:t> </a:t>
            </a:r>
            <a:r>
              <a:rPr lang="it-IT" sz="2800" dirty="0" err="1"/>
              <a:t>is</a:t>
            </a:r>
            <a:r>
              <a:rPr lang="it-IT" sz="2800" dirty="0"/>
              <a:t> </a:t>
            </a:r>
            <a:r>
              <a:rPr lang="it-IT" sz="2800" dirty="0" err="1"/>
              <a:t>greater</a:t>
            </a:r>
            <a:r>
              <a:rPr lang="it-IT" sz="2800" dirty="0"/>
              <a:t> </a:t>
            </a:r>
            <a:r>
              <a:rPr lang="it-IT" sz="2800" dirty="0" err="1"/>
              <a:t>than</a:t>
            </a:r>
            <a:r>
              <a:rPr lang="it-IT" sz="2800" dirty="0"/>
              <a:t> a mere balance of </a:t>
            </a:r>
            <a:r>
              <a:rPr lang="it-IT" sz="2800" dirty="0" err="1"/>
              <a:t>probability</a:t>
            </a:r>
            <a:r>
              <a:rPr lang="it-IT" sz="2800" dirty="0"/>
              <a:t> </a:t>
            </a:r>
            <a:r>
              <a:rPr lang="it-IT" sz="2800" dirty="0" err="1"/>
              <a:t>but</a:t>
            </a:r>
            <a:r>
              <a:rPr lang="it-IT" sz="2800" dirty="0"/>
              <a:t> </a:t>
            </a:r>
            <a:r>
              <a:rPr lang="it-IT" sz="2800" dirty="0" err="1"/>
              <a:t>less</a:t>
            </a:r>
            <a:r>
              <a:rPr lang="it-IT" sz="2800" dirty="0"/>
              <a:t> </a:t>
            </a:r>
            <a:r>
              <a:rPr lang="it-IT" sz="2800" dirty="0" err="1"/>
              <a:t>than</a:t>
            </a:r>
            <a:r>
              <a:rPr lang="it-IT" sz="2800" dirty="0"/>
              <a:t> </a:t>
            </a:r>
            <a:r>
              <a:rPr lang="it-IT" sz="2800" dirty="0" err="1"/>
              <a:t>proof</a:t>
            </a:r>
            <a:r>
              <a:rPr lang="it-IT" sz="2800" dirty="0"/>
              <a:t> </a:t>
            </a:r>
            <a:r>
              <a:rPr lang="it-IT" sz="2800" dirty="0" err="1"/>
              <a:t>beyond</a:t>
            </a:r>
            <a:r>
              <a:rPr lang="it-IT" sz="2800" dirty="0"/>
              <a:t> a </a:t>
            </a:r>
            <a:r>
              <a:rPr lang="it-IT" sz="2800" dirty="0" err="1"/>
              <a:t>reasonable</a:t>
            </a:r>
            <a:r>
              <a:rPr lang="it-IT" sz="2800" dirty="0"/>
              <a:t> </a:t>
            </a:r>
            <a:r>
              <a:rPr lang="it-IT" sz="2800" dirty="0" err="1"/>
              <a:t>doubt</a:t>
            </a:r>
            <a:r>
              <a:rPr lang="it-IT" sz="2800" dirty="0"/>
              <a:t>.</a:t>
            </a:r>
          </a:p>
          <a:p>
            <a:endParaRPr lang="it-IT" sz="2800" i="0" dirty="0"/>
          </a:p>
        </p:txBody>
      </p:sp>
    </p:spTree>
    <p:extLst>
      <p:ext uri="{BB962C8B-B14F-4D97-AF65-F5344CB8AC3E}">
        <p14:creationId xmlns:p14="http://schemas.microsoft.com/office/powerpoint/2010/main" val="1605582452"/>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9485AE2-6BE9-4DCA-A6C4-83F4EEFCCC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4431"/>
            <a:ext cx="10820401"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ottotitolo 2">
            <a:extLst>
              <a:ext uri="{FF2B5EF4-FFF2-40B4-BE49-F238E27FC236}">
                <a16:creationId xmlns:a16="http://schemas.microsoft.com/office/drawing/2014/main" id="{A683DDC1-3040-4EC3-9442-506B715913DC}"/>
              </a:ext>
            </a:extLst>
          </p:cNvPr>
          <p:cNvSpPr>
            <a:spLocks noGrp="1"/>
          </p:cNvSpPr>
          <p:nvPr>
            <p:ph type="subTitle" idx="1"/>
          </p:nvPr>
        </p:nvSpPr>
        <p:spPr>
          <a:xfrm>
            <a:off x="849745" y="1016000"/>
            <a:ext cx="10409382" cy="4784436"/>
          </a:xfrm>
        </p:spPr>
        <p:txBody>
          <a:bodyPr anchor="t">
            <a:normAutofit lnSpcReduction="10000"/>
          </a:bodyPr>
          <a:lstStyle/>
          <a:p>
            <a:r>
              <a:rPr lang="it-IT" sz="2800" b="1" i="0" dirty="0"/>
              <a:t>Presunzione di attendibilità dei laboratori accreditati WADA (art. 3.2.2)</a:t>
            </a:r>
          </a:p>
          <a:p>
            <a:r>
              <a:rPr lang="it-IT" sz="2800" i="0" dirty="0"/>
              <a:t>Si presume che i laboratori accreditati dalla WADA e altri laboratori approvati dalla WADA conducano le analisi sui campioni biologici e attuino procedure di custodia in conformità con lo Standard Internazionale per i Laboratori.</a:t>
            </a:r>
          </a:p>
          <a:p>
            <a:r>
              <a:rPr lang="it-IT" i="0" dirty="0"/>
              <a:t> </a:t>
            </a:r>
          </a:p>
          <a:p>
            <a:endParaRPr lang="it-IT" i="0" dirty="0"/>
          </a:p>
          <a:p>
            <a:r>
              <a:rPr lang="it-IT" dirty="0"/>
              <a:t>WADA-</a:t>
            </a:r>
            <a:r>
              <a:rPr lang="it-IT" dirty="0" err="1"/>
              <a:t>accredited</a:t>
            </a:r>
            <a:r>
              <a:rPr lang="it-IT" dirty="0"/>
              <a:t> </a:t>
            </a:r>
            <a:r>
              <a:rPr lang="it-IT" dirty="0" err="1"/>
              <a:t>laboratories</a:t>
            </a:r>
            <a:r>
              <a:rPr lang="it-IT" dirty="0"/>
              <a:t>, and </a:t>
            </a:r>
            <a:r>
              <a:rPr lang="it-IT" dirty="0" err="1"/>
              <a:t>other</a:t>
            </a:r>
            <a:r>
              <a:rPr lang="it-IT" dirty="0"/>
              <a:t> </a:t>
            </a:r>
            <a:r>
              <a:rPr lang="it-IT" dirty="0" err="1"/>
              <a:t>laboratories</a:t>
            </a:r>
            <a:r>
              <a:rPr lang="it-IT" dirty="0"/>
              <a:t> </a:t>
            </a:r>
            <a:r>
              <a:rPr lang="it-IT" dirty="0" err="1"/>
              <a:t>approved</a:t>
            </a:r>
            <a:r>
              <a:rPr lang="it-IT" dirty="0"/>
              <a:t> by WADA, are </a:t>
            </a:r>
            <a:r>
              <a:rPr lang="it-IT" dirty="0" err="1"/>
              <a:t>presumed</a:t>
            </a:r>
            <a:r>
              <a:rPr lang="it-IT" dirty="0"/>
              <a:t> to </a:t>
            </a:r>
            <a:r>
              <a:rPr lang="it-IT" dirty="0" err="1"/>
              <a:t>have</a:t>
            </a:r>
            <a:r>
              <a:rPr lang="it-IT" dirty="0"/>
              <a:t> </a:t>
            </a:r>
            <a:r>
              <a:rPr lang="it-IT" dirty="0" err="1"/>
              <a:t>conducted</a:t>
            </a:r>
            <a:r>
              <a:rPr lang="it-IT" dirty="0"/>
              <a:t> Sample </a:t>
            </a:r>
            <a:r>
              <a:rPr lang="it-IT" dirty="0" err="1"/>
              <a:t>analysis</a:t>
            </a:r>
            <a:r>
              <a:rPr lang="it-IT" dirty="0"/>
              <a:t> and </a:t>
            </a:r>
            <a:r>
              <a:rPr lang="it-IT" dirty="0" err="1"/>
              <a:t>custodial</a:t>
            </a:r>
            <a:r>
              <a:rPr lang="it-IT" dirty="0"/>
              <a:t> </a:t>
            </a:r>
            <a:r>
              <a:rPr lang="it-IT" dirty="0" err="1"/>
              <a:t>procedures</a:t>
            </a:r>
            <a:r>
              <a:rPr lang="it-IT" dirty="0"/>
              <a:t> in </a:t>
            </a:r>
            <a:r>
              <a:rPr lang="it-IT" dirty="0" err="1"/>
              <a:t>accordance</a:t>
            </a:r>
            <a:r>
              <a:rPr lang="it-IT" dirty="0"/>
              <a:t> with the International Standard for </a:t>
            </a:r>
            <a:r>
              <a:rPr lang="it-IT" dirty="0" err="1"/>
              <a:t>Laboratories</a:t>
            </a:r>
            <a:r>
              <a:rPr lang="it-IT" dirty="0"/>
              <a:t>.</a:t>
            </a:r>
          </a:p>
          <a:p>
            <a:endParaRPr lang="it-IT" sz="2800" i="0" dirty="0"/>
          </a:p>
        </p:txBody>
      </p:sp>
    </p:spTree>
    <p:extLst>
      <p:ext uri="{BB962C8B-B14F-4D97-AF65-F5344CB8AC3E}">
        <p14:creationId xmlns:p14="http://schemas.microsoft.com/office/powerpoint/2010/main" val="3664944817"/>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theme/theme1.xml><?xml version="1.0" encoding="utf-8"?>
<a:theme xmlns:a="http://schemas.openxmlformats.org/drawingml/2006/main" name="ClassicFrameVTI">
  <a:themeElements>
    <a:clrScheme name="AnalogousFromDarkSeedRightStep">
      <a:dk1>
        <a:srgbClr val="000000"/>
      </a:dk1>
      <a:lt1>
        <a:srgbClr val="FFFFFF"/>
      </a:lt1>
      <a:dk2>
        <a:srgbClr val="1F301B"/>
      </a:dk2>
      <a:lt2>
        <a:srgbClr val="F0F3F3"/>
      </a:lt2>
      <a:accent1>
        <a:srgbClr val="C35D4D"/>
      </a:accent1>
      <a:accent2>
        <a:srgbClr val="B17C3B"/>
      </a:accent2>
      <a:accent3>
        <a:srgbClr val="AAA743"/>
      </a:accent3>
      <a:accent4>
        <a:srgbClr val="84B13B"/>
      </a:accent4>
      <a:accent5>
        <a:srgbClr val="5DB647"/>
      </a:accent5>
      <a:accent6>
        <a:srgbClr val="3BB155"/>
      </a:accent6>
      <a:hlink>
        <a:srgbClr val="9D56C6"/>
      </a:hlink>
      <a:folHlink>
        <a:srgbClr val="7F7F7F"/>
      </a:folHlink>
    </a:clrScheme>
    <a:fontScheme name="Goudy and Gill Sans">
      <a:majorFont>
        <a:latin typeface="Goudy Old Style"/>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lassicFrameVTI" id="{4FA2A165-EC65-4FB0-B019-8C8876A1D8E3}" vid="{9D78F1F1-8226-42FD-A1A3-975EDF6D60F8}"/>
    </a:ext>
  </a:extLst>
</a:theme>
</file>

<file path=docProps/app.xml><?xml version="1.0" encoding="utf-8"?>
<Properties xmlns="http://schemas.openxmlformats.org/officeDocument/2006/extended-properties" xmlns:vt="http://schemas.openxmlformats.org/officeDocument/2006/docPropsVTypes">
  <TotalTime>9</TotalTime>
  <Words>2700</Words>
  <Application>Microsoft Office PowerPoint</Application>
  <PresentationFormat>Widescreen</PresentationFormat>
  <Paragraphs>89</Paragraphs>
  <Slides>28</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28</vt:i4>
      </vt:variant>
    </vt:vector>
  </HeadingPairs>
  <TitlesOfParts>
    <vt:vector size="33" baseType="lpstr">
      <vt:lpstr>Arial</vt:lpstr>
      <vt:lpstr>Gill Sans MT</vt:lpstr>
      <vt:lpstr>Goudy Old Style</vt:lpstr>
      <vt:lpstr>Wingdings</vt:lpstr>
      <vt:lpstr>ClassicFrameVTI</vt:lpstr>
      <vt:lpstr>Il processo per doping (Relazioni con l’ordinamento giuridico generale)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Il caso «guardiola»</vt:lpstr>
      <vt:lpstr>                 PROCEDIMENTO DINANZI ALLA  COMMISSIONE DISCIPLINARE  </vt:lpstr>
      <vt:lpstr>                 PROCEDIMENTO DINANZI ALLA  COMMISSIONE d’appello federale  </vt:lpstr>
      <vt:lpstr>Presentazione standard di PowerPoint</vt:lpstr>
      <vt:lpstr>PROCEssO DINANZI AL TRIBUNALE PENALE DI BRESCIA</vt:lpstr>
      <vt:lpstr>PROCEDIMENTO DINANZI ALLA  CORTE D’APPELLO DI BRESCIA</vt:lpstr>
      <vt:lpstr>PROCEDIMENTO PER REVISIONE DINANZI  ALLA CORTE DI GIUSTIZIA FEDERALE FIGC</vt:lpstr>
      <vt:lpstr>Presentazione standard di PowerPoint</vt:lpstr>
      <vt:lpstr>Presentazione standard di PowerPoint</vt:lpstr>
      <vt:lpstr>PROCEDIMENTO DINANZI AL TRIBUNALE NAZIONALE ANTIDOPING</vt:lpstr>
      <vt:lpstr>Presentazione standard di PowerPoint</vt:lpstr>
      <vt:lpstr>Presentazione standard di PowerPoint</vt:lpstr>
      <vt:lpstr>Presentazione standard di PowerPoint</vt:lpstr>
      <vt:lpstr>Presentazione standard di PowerPoint</vt:lpstr>
      <vt:lpstr>Grazie per l’attenzione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processo per doping (Relazioni con l’ordinamento giuridico generale)</dc:title>
  <dc:creator>office.user1</dc:creator>
  <cp:lastModifiedBy>office.user1</cp:lastModifiedBy>
  <cp:revision>2</cp:revision>
  <dcterms:created xsi:type="dcterms:W3CDTF">2023-10-25T07:40:02Z</dcterms:created>
  <dcterms:modified xsi:type="dcterms:W3CDTF">2023-10-25T07:49:52Z</dcterms:modified>
</cp:coreProperties>
</file>